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0" r:id="rId4"/>
    <p:sldId id="279" r:id="rId5"/>
    <p:sldId id="274" r:id="rId6"/>
    <p:sldId id="260" r:id="rId7"/>
    <p:sldId id="261" r:id="rId8"/>
    <p:sldId id="262" r:id="rId9"/>
    <p:sldId id="278" r:id="rId10"/>
    <p:sldId id="272" r:id="rId11"/>
    <p:sldId id="276" r:id="rId12"/>
    <p:sldId id="277" r:id="rId13"/>
    <p:sldId id="275" r:id="rId14"/>
    <p:sldId id="267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1671</c:v>
                </c:pt>
                <c:pt idx="1">
                  <c:v>13518</c:v>
                </c:pt>
                <c:pt idx="2">
                  <c:v>14700</c:v>
                </c:pt>
                <c:pt idx="3">
                  <c:v>17400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812992"/>
        <c:axId val="325814528"/>
      </c:barChart>
      <c:catAx>
        <c:axId val="32581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814528"/>
        <c:crosses val="autoZero"/>
        <c:auto val="1"/>
        <c:lblAlgn val="ctr"/>
        <c:lblOffset val="100"/>
        <c:noMultiLvlLbl val="0"/>
      </c:catAx>
      <c:valAx>
        <c:axId val="325814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581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4A0CA-8642-42AD-B326-16B8ADCB718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DBDDB1-399D-4C8C-9E6B-3B03DA0760E2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Поручаю Правительству к 2020 году увеличить объем перевозок транзитных грузов по территории Казахстана минимум до 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 миллионов тонн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55FC30F-2309-4D14-AFE3-C4C285C7477E}" type="parTrans" cxnId="{0B057BDB-2DF1-424C-995D-265A1571B947}">
      <dgm:prSet/>
      <dgm:spPr/>
      <dgm:t>
        <a:bodyPr/>
        <a:lstStyle/>
        <a:p>
          <a:endParaRPr lang="ru-RU"/>
        </a:p>
      </dgm:t>
    </dgm:pt>
    <dgm:pt modelId="{6BCB59B6-ABDF-4E44-8D87-30DDC175040B}" type="sibTrans" cxnId="{0B057BDB-2DF1-424C-995D-265A1571B947}">
      <dgm:prSet/>
      <dgm:spPr/>
      <dgm:t>
        <a:bodyPr/>
        <a:lstStyle/>
        <a:p>
          <a:endParaRPr lang="ru-RU"/>
        </a:p>
      </dgm:t>
    </dgm:pt>
    <dgm:pt modelId="{E40F958D-F5AB-4B24-AA62-63167F81146C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Внешнеполитическому ведомству и отраслевым министерствам необходимо выходить на 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совместные договоренности и взаимовыгодные обязательства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по свободе транзита грузов, созданию и модернизации транспортных коридоров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DD24F3-0E53-4EF3-81F4-31E1F4C7E970}" type="parTrans" cxnId="{2B3F56B2-FD4D-470C-B0A6-BCCC7AC7EF99}">
      <dgm:prSet/>
      <dgm:spPr/>
      <dgm:t>
        <a:bodyPr/>
        <a:lstStyle/>
        <a:p>
          <a:endParaRPr lang="ru-RU"/>
        </a:p>
      </dgm:t>
    </dgm:pt>
    <dgm:pt modelId="{57C8B7EE-CE91-42A3-852D-21C478013A43}" type="sibTrans" cxnId="{2B3F56B2-FD4D-470C-B0A6-BCCC7AC7EF99}">
      <dgm:prSet/>
      <dgm:spPr/>
      <dgm:t>
        <a:bodyPr/>
        <a:lstStyle/>
        <a:p>
          <a:endParaRPr lang="ru-RU"/>
        </a:p>
      </dgm:t>
    </dgm:pt>
    <dgm:pt modelId="{8E45DC61-9A95-4421-A0D1-E3F152D023F4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Ставлю задачу в 2017 году полностью выполнить 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планы реконструкции не менее 1700 км 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автодорог республиканского значения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AD59A7-45CD-4536-B8F7-11259CB1F285}" type="parTrans" cxnId="{4555B700-FDDE-4349-9F30-46A7F2F0AEB7}">
      <dgm:prSet/>
      <dgm:spPr/>
      <dgm:t>
        <a:bodyPr/>
        <a:lstStyle/>
        <a:p>
          <a:endParaRPr lang="ru-RU"/>
        </a:p>
      </dgm:t>
    </dgm:pt>
    <dgm:pt modelId="{2FC369BF-EA2E-4418-A83A-E07BFCABEBDF}" type="sibTrans" cxnId="{4555B700-FDDE-4349-9F30-46A7F2F0AEB7}">
      <dgm:prSet/>
      <dgm:spPr/>
      <dgm:t>
        <a:bodyPr/>
        <a:lstStyle/>
        <a:p>
          <a:endParaRPr lang="ru-RU"/>
        </a:p>
      </dgm:t>
    </dgm:pt>
    <dgm:pt modelId="{EA617A4D-985E-4358-81E0-05C27FD636EE}" type="pres">
      <dgm:prSet presAssocID="{43A4A0CA-8642-42AD-B326-16B8ADCB71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52C42-FBA9-4318-B28F-C3634316CAEB}" type="pres">
      <dgm:prSet presAssocID="{C9DBDDB1-399D-4C8C-9E6B-3B03DA0760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06FE4-2552-4F2B-B5EE-5BA287C09935}" type="pres">
      <dgm:prSet presAssocID="{6BCB59B6-ABDF-4E44-8D87-30DDC175040B}" presName="sibTrans" presStyleCnt="0"/>
      <dgm:spPr/>
    </dgm:pt>
    <dgm:pt modelId="{0311338A-65E9-4EEF-A14D-B3E749905B93}" type="pres">
      <dgm:prSet presAssocID="{E40F958D-F5AB-4B24-AA62-63167F81146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7F7A2-8BC1-43A0-A369-84BF2E54FC6F}" type="pres">
      <dgm:prSet presAssocID="{57C8B7EE-CE91-42A3-852D-21C478013A43}" presName="sibTrans" presStyleCnt="0"/>
      <dgm:spPr/>
    </dgm:pt>
    <dgm:pt modelId="{DC78CB68-6960-493E-A3CE-24CA2097EFA7}" type="pres">
      <dgm:prSet presAssocID="{8E45DC61-9A95-4421-A0D1-E3F152D023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6978B6-6AE9-49D1-9A63-72E20AF53CE3}" type="presOf" srcId="{43A4A0CA-8642-42AD-B326-16B8ADCB7183}" destId="{EA617A4D-985E-4358-81E0-05C27FD636EE}" srcOrd="0" destOrd="0" presId="urn:microsoft.com/office/officeart/2005/8/layout/hList6"/>
    <dgm:cxn modelId="{051993D7-342C-410F-B74D-01DA1D15270B}" type="presOf" srcId="{8E45DC61-9A95-4421-A0D1-E3F152D023F4}" destId="{DC78CB68-6960-493E-A3CE-24CA2097EFA7}" srcOrd="0" destOrd="0" presId="urn:microsoft.com/office/officeart/2005/8/layout/hList6"/>
    <dgm:cxn modelId="{0CCDB6D9-92BC-48E1-9C35-08FC222FE0D2}" type="presOf" srcId="{E40F958D-F5AB-4B24-AA62-63167F81146C}" destId="{0311338A-65E9-4EEF-A14D-B3E749905B93}" srcOrd="0" destOrd="0" presId="urn:microsoft.com/office/officeart/2005/8/layout/hList6"/>
    <dgm:cxn modelId="{0B057BDB-2DF1-424C-995D-265A1571B947}" srcId="{43A4A0CA-8642-42AD-B326-16B8ADCB7183}" destId="{C9DBDDB1-399D-4C8C-9E6B-3B03DA0760E2}" srcOrd="0" destOrd="0" parTransId="{D55FC30F-2309-4D14-AFE3-C4C285C7477E}" sibTransId="{6BCB59B6-ABDF-4E44-8D87-30DDC175040B}"/>
    <dgm:cxn modelId="{2B3F56B2-FD4D-470C-B0A6-BCCC7AC7EF99}" srcId="{43A4A0CA-8642-42AD-B326-16B8ADCB7183}" destId="{E40F958D-F5AB-4B24-AA62-63167F81146C}" srcOrd="1" destOrd="0" parTransId="{F5DD24F3-0E53-4EF3-81F4-31E1F4C7E970}" sibTransId="{57C8B7EE-CE91-42A3-852D-21C478013A43}"/>
    <dgm:cxn modelId="{4555B700-FDDE-4349-9F30-46A7F2F0AEB7}" srcId="{43A4A0CA-8642-42AD-B326-16B8ADCB7183}" destId="{8E45DC61-9A95-4421-A0D1-E3F152D023F4}" srcOrd="2" destOrd="0" parTransId="{21AD59A7-45CD-4536-B8F7-11259CB1F285}" sibTransId="{2FC369BF-EA2E-4418-A83A-E07BFCABEBDF}"/>
    <dgm:cxn modelId="{475DC589-7860-43AD-BCB4-1B0447E7DA45}" type="presOf" srcId="{C9DBDDB1-399D-4C8C-9E6B-3B03DA0760E2}" destId="{EFD52C42-FBA9-4318-B28F-C3634316CAEB}" srcOrd="0" destOrd="0" presId="urn:microsoft.com/office/officeart/2005/8/layout/hList6"/>
    <dgm:cxn modelId="{732FA188-5407-4507-BE21-A470A2AD00AB}" type="presParOf" srcId="{EA617A4D-985E-4358-81E0-05C27FD636EE}" destId="{EFD52C42-FBA9-4318-B28F-C3634316CAEB}" srcOrd="0" destOrd="0" presId="urn:microsoft.com/office/officeart/2005/8/layout/hList6"/>
    <dgm:cxn modelId="{EC7DC57D-EB07-4A8A-BA0F-650C6BCBC9A2}" type="presParOf" srcId="{EA617A4D-985E-4358-81E0-05C27FD636EE}" destId="{A1B06FE4-2552-4F2B-B5EE-5BA287C09935}" srcOrd="1" destOrd="0" presId="urn:microsoft.com/office/officeart/2005/8/layout/hList6"/>
    <dgm:cxn modelId="{EE803CD9-4865-453D-86B5-7BE733FAFB99}" type="presParOf" srcId="{EA617A4D-985E-4358-81E0-05C27FD636EE}" destId="{0311338A-65E9-4EEF-A14D-B3E749905B93}" srcOrd="2" destOrd="0" presId="urn:microsoft.com/office/officeart/2005/8/layout/hList6"/>
    <dgm:cxn modelId="{7E443CC5-04FC-47AA-9BAE-7FEF45D19D95}" type="presParOf" srcId="{EA617A4D-985E-4358-81E0-05C27FD636EE}" destId="{7A77F7A2-8BC1-43A0-A369-84BF2E54FC6F}" srcOrd="3" destOrd="0" presId="urn:microsoft.com/office/officeart/2005/8/layout/hList6"/>
    <dgm:cxn modelId="{FCFC6A89-561E-46B4-8359-EBF159163E02}" type="presParOf" srcId="{EA617A4D-985E-4358-81E0-05C27FD636EE}" destId="{DC78CB68-6960-493E-A3CE-24CA2097EFA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52C42-FBA9-4318-B28F-C3634316CAEB}">
      <dsp:nvSpPr>
        <dsp:cNvPr id="0" name=""/>
        <dsp:cNvSpPr/>
      </dsp:nvSpPr>
      <dsp:spPr>
        <a:xfrm rot="16200000">
          <a:off x="-1044310" y="1045238"/>
          <a:ext cx="4501492" cy="2411015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401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Поручаю Правительству к 2020 году увеличить объем перевозок транзитных грузов по территории Казахстана минимум до </a:t>
          </a:r>
          <a:r>
            <a:rPr lang="ru-RU" sz="15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 миллионов тонн</a:t>
          </a:r>
          <a:endParaRPr lang="ru-RU" sz="15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928" y="900298"/>
        <a:ext cx="2411015" cy="2700896"/>
      </dsp:txXfrm>
    </dsp:sp>
    <dsp:sp modelId="{0311338A-65E9-4EEF-A14D-B3E749905B93}">
      <dsp:nvSpPr>
        <dsp:cNvPr id="0" name=""/>
        <dsp:cNvSpPr/>
      </dsp:nvSpPr>
      <dsp:spPr>
        <a:xfrm rot="16200000">
          <a:off x="1547530" y="1045238"/>
          <a:ext cx="4501492" cy="2411015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401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Внешнеполитическому ведомству и отраслевым министерствам необходимо выходить на </a:t>
          </a:r>
          <a:r>
            <a:rPr lang="ru-RU" sz="15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совместные договоренности и взаимовыгодные обязательства</a:t>
          </a:r>
          <a:r>
            <a:rPr lang="ru-RU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по свободе транзита грузов, созданию и модернизации транспортных коридоров</a:t>
          </a:r>
          <a:endParaRPr lang="ru-RU" sz="15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2592768" y="900298"/>
        <a:ext cx="2411015" cy="2700896"/>
      </dsp:txXfrm>
    </dsp:sp>
    <dsp:sp modelId="{DC78CB68-6960-493E-A3CE-24CA2097EFA7}">
      <dsp:nvSpPr>
        <dsp:cNvPr id="0" name=""/>
        <dsp:cNvSpPr/>
      </dsp:nvSpPr>
      <dsp:spPr>
        <a:xfrm rot="16200000">
          <a:off x="4139372" y="1045238"/>
          <a:ext cx="4501492" cy="2411015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401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Ставлю задачу в 2017 году полностью выполнить </a:t>
          </a:r>
          <a:r>
            <a:rPr lang="ru-RU" sz="15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планы реконструкции не менее 1700 км </a:t>
          </a:r>
          <a:r>
            <a:rPr lang="ru-RU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автодорог республиканского значения</a:t>
          </a:r>
          <a:endParaRPr lang="ru-RU" sz="15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5184610" y="900298"/>
        <a:ext cx="2411015" cy="2700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E16E-C066-4B2B-BC80-41B83FA71965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29439-77D3-4B57-8EBF-67B781404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3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2763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EFEE2-A9BB-415F-A053-F7B840ACC46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7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F487C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85858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F487C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F487C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88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7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173"/>
            <a:ext cx="66675" cy="6854825"/>
          </a:xfrm>
          <a:custGeom>
            <a:avLst/>
            <a:gdLst/>
            <a:ahLst/>
            <a:cxnLst/>
            <a:rect l="l" t="t" r="r" b="b"/>
            <a:pathLst>
              <a:path w="66675" h="6854825">
                <a:moveTo>
                  <a:pt x="66675" y="6854823"/>
                </a:moveTo>
                <a:lnTo>
                  <a:pt x="66675" y="0"/>
                </a:lnTo>
                <a:lnTo>
                  <a:pt x="0" y="0"/>
                </a:lnTo>
                <a:lnTo>
                  <a:pt x="0" y="6854823"/>
                </a:lnTo>
                <a:lnTo>
                  <a:pt x="66675" y="6854823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8850" y="3042284"/>
            <a:ext cx="4686299" cy="519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1F487C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277" y="1267714"/>
            <a:ext cx="7836534" cy="281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19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6.png"/><Relationship Id="rId16" Type="http://schemas.openxmlformats.org/officeDocument/2006/relationships/image" Target="../media/image49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31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19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" Type="http://schemas.openxmlformats.org/officeDocument/2006/relationships/image" Target="../media/image19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openxmlformats.org/officeDocument/2006/relationships/image" Target="../media/image68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5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0271" y="6459728"/>
            <a:ext cx="12954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Астана,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201</a:t>
            </a:r>
            <a:r>
              <a:rPr lang="ru-RU" sz="1600" b="1" spc="-10" dirty="0" smtClean="0">
                <a:latin typeface="Arial"/>
                <a:cs typeface="Arial"/>
              </a:rPr>
              <a:t>7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5" y="1848611"/>
            <a:ext cx="9054084" cy="1427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821" y="1905000"/>
            <a:ext cx="8962263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000" y="2133599"/>
            <a:ext cx="838352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 на тему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Реформы по упрощению транзитных процедур в Казахстане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Альтернативные механизмы гарантий при транзите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5900" y="3824224"/>
            <a:ext cx="2140458" cy="1500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375" y="3814699"/>
            <a:ext cx="2159469" cy="1519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60743" y="3824224"/>
            <a:ext cx="2099818" cy="1500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51218" y="3814699"/>
            <a:ext cx="2118740" cy="15193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526" y="3824224"/>
            <a:ext cx="2137664" cy="1499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4001" y="3814699"/>
            <a:ext cx="2156841" cy="1519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1316" y="3824224"/>
            <a:ext cx="2519425" cy="1500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1791" y="3814699"/>
            <a:ext cx="2538476" cy="1519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83451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875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152" y="62484"/>
            <a:ext cx="9063228" cy="6857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06167" y="1523"/>
            <a:ext cx="5085587" cy="880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821" y="85242"/>
            <a:ext cx="8978900" cy="1210158"/>
          </a:xfrm>
          <a:custGeom>
            <a:avLst/>
            <a:gdLst/>
            <a:ahLst/>
            <a:cxnLst/>
            <a:rect l="l" t="t" r="r" b="b"/>
            <a:pathLst>
              <a:path w="8978900" h="600075">
                <a:moveTo>
                  <a:pt x="0" y="600049"/>
                </a:moveTo>
                <a:lnTo>
                  <a:pt x="8978392" y="600049"/>
                </a:lnTo>
                <a:lnTo>
                  <a:pt x="8978392" y="0"/>
                </a:lnTo>
                <a:lnTo>
                  <a:pt x="0" y="0"/>
                </a:lnTo>
                <a:lnTo>
                  <a:pt x="0" y="60004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 txBox="1"/>
          <p:nvPr/>
        </p:nvSpPr>
        <p:spPr>
          <a:xfrm>
            <a:off x="533400" y="5417403"/>
            <a:ext cx="838352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Мукушев 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К. 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Генерального директора 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СТК «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KAZLOGISTICS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6192"/>
            <a:ext cx="1353217" cy="103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1918389"/>
              </p:ext>
            </p:extLst>
          </p:nvPr>
        </p:nvGraphicFramePr>
        <p:xfrm>
          <a:off x="756138" y="1935586"/>
          <a:ext cx="7596554" cy="4501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499" y="430218"/>
            <a:ext cx="7921869" cy="1092742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latin typeface="Arial" pitchFamily="34" charset="0"/>
                <a:cs typeface="Arial" pitchFamily="34" charset="0"/>
              </a:rPr>
              <a:t>Послание Президента республики </a:t>
            </a:r>
            <a:r>
              <a:rPr lang="ru-RU" sz="2200" b="1" cap="all" dirty="0" err="1" smtClean="0">
                <a:latin typeface="Arial" pitchFamily="34" charset="0"/>
                <a:cs typeface="Arial" pitchFamily="34" charset="0"/>
              </a:rPr>
              <a:t>казахстан</a:t>
            </a:r>
            <a:r>
              <a:rPr lang="ru-RU" sz="2200" b="1" cap="all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200" b="1" cap="all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cap="all" dirty="0" smtClean="0">
                <a:latin typeface="Arial" pitchFamily="34" charset="0"/>
                <a:cs typeface="Arial" pitchFamily="34" charset="0"/>
              </a:rPr>
              <a:t>н. </a:t>
            </a:r>
            <a:r>
              <a:rPr lang="ru-RU" sz="2200" b="1" cap="all" dirty="0" err="1" smtClean="0">
                <a:latin typeface="Arial" pitchFamily="34" charset="0"/>
                <a:cs typeface="Arial" pitchFamily="34" charset="0"/>
              </a:rPr>
              <a:t>назарбаева</a:t>
            </a:r>
            <a:r>
              <a:rPr lang="ru-RU" sz="2200" b="1" cap="all" dirty="0" smtClean="0">
                <a:latin typeface="Arial" pitchFamily="34" charset="0"/>
                <a:cs typeface="Arial" pitchFamily="34" charset="0"/>
              </a:rPr>
              <a:t> народу </a:t>
            </a:r>
            <a:r>
              <a:rPr lang="ru-RU" sz="2200" b="1" cap="all" dirty="0" err="1" smtClean="0">
                <a:latin typeface="Arial" pitchFamily="34" charset="0"/>
                <a:cs typeface="Arial" pitchFamily="34" charset="0"/>
              </a:rPr>
              <a:t>казахстана</a:t>
            </a:r>
            <a:r>
              <a:rPr lang="ru-RU" sz="2200" b="1" cap="all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cap="all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cap="all" dirty="0" smtClean="0">
                <a:latin typeface="Arial" pitchFamily="34" charset="0"/>
                <a:cs typeface="Arial" pitchFamily="34" charset="0"/>
              </a:rPr>
              <a:t>31 января 2017 года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70"/>
          <p:cNvSpPr/>
          <p:nvPr/>
        </p:nvSpPr>
        <p:spPr>
          <a:xfrm rot="14796577">
            <a:off x="5764495" y="2457516"/>
            <a:ext cx="1219200" cy="742819"/>
          </a:xfrm>
          <a:custGeom>
            <a:avLst/>
            <a:gdLst/>
            <a:ahLst/>
            <a:cxnLst/>
            <a:rect l="l" t="t" r="r" b="b"/>
            <a:pathLst>
              <a:path w="724535" h="2492375">
                <a:moveTo>
                  <a:pt x="0" y="2408174"/>
                </a:moveTo>
                <a:lnTo>
                  <a:pt x="16078" y="2491867"/>
                </a:lnTo>
                <a:lnTo>
                  <a:pt x="69313" y="2433320"/>
                </a:lnTo>
                <a:lnTo>
                  <a:pt x="42418" y="2433320"/>
                </a:lnTo>
                <a:lnTo>
                  <a:pt x="24079" y="2428240"/>
                </a:lnTo>
                <a:lnTo>
                  <a:pt x="27533" y="2415943"/>
                </a:lnTo>
                <a:lnTo>
                  <a:pt x="0" y="2408174"/>
                </a:lnTo>
                <a:close/>
              </a:path>
              <a:path w="724535" h="2492375">
                <a:moveTo>
                  <a:pt x="27533" y="2415943"/>
                </a:moveTo>
                <a:lnTo>
                  <a:pt x="24079" y="2428240"/>
                </a:lnTo>
                <a:lnTo>
                  <a:pt x="42418" y="2433320"/>
                </a:lnTo>
                <a:lnTo>
                  <a:pt x="45846" y="2421112"/>
                </a:lnTo>
                <a:lnTo>
                  <a:pt x="27533" y="2415943"/>
                </a:lnTo>
                <a:close/>
              </a:path>
              <a:path w="724535" h="2492375">
                <a:moveTo>
                  <a:pt x="45846" y="2421112"/>
                </a:moveTo>
                <a:lnTo>
                  <a:pt x="42418" y="2433320"/>
                </a:lnTo>
                <a:lnTo>
                  <a:pt x="69313" y="2433320"/>
                </a:lnTo>
                <a:lnTo>
                  <a:pt x="73355" y="2428875"/>
                </a:lnTo>
                <a:lnTo>
                  <a:pt x="45846" y="2421112"/>
                </a:lnTo>
                <a:close/>
              </a:path>
              <a:path w="724535" h="2492375">
                <a:moveTo>
                  <a:pt x="706158" y="0"/>
                </a:moveTo>
                <a:lnTo>
                  <a:pt x="27533" y="2415943"/>
                </a:lnTo>
                <a:lnTo>
                  <a:pt x="45846" y="2421112"/>
                </a:lnTo>
                <a:lnTo>
                  <a:pt x="724446" y="5080"/>
                </a:lnTo>
                <a:lnTo>
                  <a:pt x="706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0"/>
          <p:cNvSpPr/>
          <p:nvPr/>
        </p:nvSpPr>
        <p:spPr>
          <a:xfrm>
            <a:off x="2667000" y="2457581"/>
            <a:ext cx="1219200" cy="742819"/>
          </a:xfrm>
          <a:custGeom>
            <a:avLst/>
            <a:gdLst/>
            <a:ahLst/>
            <a:cxnLst/>
            <a:rect l="l" t="t" r="r" b="b"/>
            <a:pathLst>
              <a:path w="724535" h="2492375">
                <a:moveTo>
                  <a:pt x="0" y="2408174"/>
                </a:moveTo>
                <a:lnTo>
                  <a:pt x="16078" y="2491867"/>
                </a:lnTo>
                <a:lnTo>
                  <a:pt x="69313" y="2433320"/>
                </a:lnTo>
                <a:lnTo>
                  <a:pt x="42418" y="2433320"/>
                </a:lnTo>
                <a:lnTo>
                  <a:pt x="24079" y="2428240"/>
                </a:lnTo>
                <a:lnTo>
                  <a:pt x="27533" y="2415943"/>
                </a:lnTo>
                <a:lnTo>
                  <a:pt x="0" y="2408174"/>
                </a:lnTo>
                <a:close/>
              </a:path>
              <a:path w="724535" h="2492375">
                <a:moveTo>
                  <a:pt x="27533" y="2415943"/>
                </a:moveTo>
                <a:lnTo>
                  <a:pt x="24079" y="2428240"/>
                </a:lnTo>
                <a:lnTo>
                  <a:pt x="42418" y="2433320"/>
                </a:lnTo>
                <a:lnTo>
                  <a:pt x="45846" y="2421112"/>
                </a:lnTo>
                <a:lnTo>
                  <a:pt x="27533" y="2415943"/>
                </a:lnTo>
                <a:close/>
              </a:path>
              <a:path w="724535" h="2492375">
                <a:moveTo>
                  <a:pt x="45846" y="2421112"/>
                </a:moveTo>
                <a:lnTo>
                  <a:pt x="42418" y="2433320"/>
                </a:lnTo>
                <a:lnTo>
                  <a:pt x="69313" y="2433320"/>
                </a:lnTo>
                <a:lnTo>
                  <a:pt x="73355" y="2428875"/>
                </a:lnTo>
                <a:lnTo>
                  <a:pt x="45846" y="2421112"/>
                </a:lnTo>
                <a:close/>
              </a:path>
              <a:path w="724535" h="2492375">
                <a:moveTo>
                  <a:pt x="706158" y="0"/>
                </a:moveTo>
                <a:lnTo>
                  <a:pt x="27533" y="2415943"/>
                </a:lnTo>
                <a:lnTo>
                  <a:pt x="45846" y="2421112"/>
                </a:lnTo>
                <a:lnTo>
                  <a:pt x="724446" y="5080"/>
                </a:lnTo>
                <a:lnTo>
                  <a:pt x="706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Изображение 4" descr="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499" y="381000"/>
            <a:ext cx="7921869" cy="48418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Альтернативные механизмы гарантий при транзите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4"/>
          <p:cNvSpPr/>
          <p:nvPr/>
        </p:nvSpPr>
        <p:spPr>
          <a:xfrm>
            <a:off x="2909570" y="1524000"/>
            <a:ext cx="3567430" cy="914400"/>
          </a:xfrm>
          <a:custGeom>
            <a:avLst/>
            <a:gdLst/>
            <a:ahLst/>
            <a:cxnLst/>
            <a:rect l="l" t="t" r="r" b="b"/>
            <a:pathLst>
              <a:path w="2881630" h="360680">
                <a:moveTo>
                  <a:pt x="2821305" y="0"/>
                </a:moveTo>
                <a:lnTo>
                  <a:pt x="60058" y="0"/>
                </a:lnTo>
                <a:lnTo>
                  <a:pt x="36679" y="4704"/>
                </a:lnTo>
                <a:lnTo>
                  <a:pt x="17589" y="17541"/>
                </a:lnTo>
                <a:lnTo>
                  <a:pt x="4719" y="36593"/>
                </a:lnTo>
                <a:lnTo>
                  <a:pt x="0" y="59944"/>
                </a:lnTo>
                <a:lnTo>
                  <a:pt x="0" y="300227"/>
                </a:lnTo>
                <a:lnTo>
                  <a:pt x="4719" y="323597"/>
                </a:lnTo>
                <a:lnTo>
                  <a:pt x="17589" y="342693"/>
                </a:lnTo>
                <a:lnTo>
                  <a:pt x="36679" y="355574"/>
                </a:lnTo>
                <a:lnTo>
                  <a:pt x="60058" y="360299"/>
                </a:lnTo>
                <a:lnTo>
                  <a:pt x="2821305" y="360299"/>
                </a:lnTo>
                <a:lnTo>
                  <a:pt x="2844674" y="355574"/>
                </a:lnTo>
                <a:lnTo>
                  <a:pt x="2863770" y="342693"/>
                </a:lnTo>
                <a:lnTo>
                  <a:pt x="2876651" y="323597"/>
                </a:lnTo>
                <a:lnTo>
                  <a:pt x="2881376" y="300227"/>
                </a:lnTo>
                <a:lnTo>
                  <a:pt x="2881376" y="59944"/>
                </a:lnTo>
                <a:lnTo>
                  <a:pt x="2876651" y="36593"/>
                </a:lnTo>
                <a:lnTo>
                  <a:pt x="2863770" y="17541"/>
                </a:lnTo>
                <a:lnTo>
                  <a:pt x="2844674" y="4704"/>
                </a:lnTo>
                <a:lnTo>
                  <a:pt x="2821305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Обеспечение соблюдения транзита </a:t>
            </a:r>
            <a:endParaRPr lang="ru-RU" sz="16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в </a:t>
            </a:r>
            <a:r>
              <a:rPr lang="ru-RU" sz="16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соотвествии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с Таможенным кодексом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ЕАЭС</a:t>
            </a:r>
            <a:r>
              <a:rPr lang="ru-RU" sz="1600" dirty="0"/>
              <a:t> </a:t>
            </a:r>
            <a:endParaRPr lang="ru-RU" sz="1600" dirty="0"/>
          </a:p>
        </p:txBody>
      </p:sp>
      <p:sp>
        <p:nvSpPr>
          <p:cNvPr id="8" name="object 40"/>
          <p:cNvSpPr/>
          <p:nvPr/>
        </p:nvSpPr>
        <p:spPr>
          <a:xfrm>
            <a:off x="1061721" y="3214624"/>
            <a:ext cx="3281679" cy="671576"/>
          </a:xfrm>
          <a:custGeom>
            <a:avLst/>
            <a:gdLst/>
            <a:ahLst/>
            <a:cxnLst/>
            <a:rect l="l" t="t" r="r" b="b"/>
            <a:pathLst>
              <a:path w="3281679" h="1857375">
                <a:moveTo>
                  <a:pt x="2971952" y="0"/>
                </a:moveTo>
                <a:lnTo>
                  <a:pt x="309575" y="0"/>
                </a:lnTo>
                <a:lnTo>
                  <a:pt x="263826" y="3355"/>
                </a:lnTo>
                <a:lnTo>
                  <a:pt x="220163" y="13103"/>
                </a:lnTo>
                <a:lnTo>
                  <a:pt x="179063" y="28766"/>
                </a:lnTo>
                <a:lnTo>
                  <a:pt x="141005" y="49865"/>
                </a:lnTo>
                <a:lnTo>
                  <a:pt x="106468" y="75923"/>
                </a:lnTo>
                <a:lnTo>
                  <a:pt x="75931" y="106461"/>
                </a:lnTo>
                <a:lnTo>
                  <a:pt x="49872" y="141001"/>
                </a:lnTo>
                <a:lnTo>
                  <a:pt x="28771" y="179066"/>
                </a:lnTo>
                <a:lnTo>
                  <a:pt x="13106" y="220177"/>
                </a:lnTo>
                <a:lnTo>
                  <a:pt x="3356" y="263856"/>
                </a:lnTo>
                <a:lnTo>
                  <a:pt x="0" y="309625"/>
                </a:lnTo>
                <a:lnTo>
                  <a:pt x="0" y="1547749"/>
                </a:lnTo>
                <a:lnTo>
                  <a:pt x="3356" y="1593518"/>
                </a:lnTo>
                <a:lnTo>
                  <a:pt x="13106" y="1637197"/>
                </a:lnTo>
                <a:lnTo>
                  <a:pt x="28771" y="1678308"/>
                </a:lnTo>
                <a:lnTo>
                  <a:pt x="49872" y="1716373"/>
                </a:lnTo>
                <a:lnTo>
                  <a:pt x="75931" y="1750913"/>
                </a:lnTo>
                <a:lnTo>
                  <a:pt x="106468" y="1781451"/>
                </a:lnTo>
                <a:lnTo>
                  <a:pt x="141005" y="1807509"/>
                </a:lnTo>
                <a:lnTo>
                  <a:pt x="179063" y="1828608"/>
                </a:lnTo>
                <a:lnTo>
                  <a:pt x="220163" y="1844271"/>
                </a:lnTo>
                <a:lnTo>
                  <a:pt x="263826" y="1854019"/>
                </a:lnTo>
                <a:lnTo>
                  <a:pt x="309575" y="1857375"/>
                </a:lnTo>
                <a:lnTo>
                  <a:pt x="2971952" y="1857375"/>
                </a:lnTo>
                <a:lnTo>
                  <a:pt x="3017721" y="1854019"/>
                </a:lnTo>
                <a:lnTo>
                  <a:pt x="3061401" y="1844271"/>
                </a:lnTo>
                <a:lnTo>
                  <a:pt x="3102512" y="1828608"/>
                </a:lnTo>
                <a:lnTo>
                  <a:pt x="3140576" y="1807509"/>
                </a:lnTo>
                <a:lnTo>
                  <a:pt x="3175117" y="1781451"/>
                </a:lnTo>
                <a:lnTo>
                  <a:pt x="3205655" y="1750913"/>
                </a:lnTo>
                <a:lnTo>
                  <a:pt x="3231712" y="1716373"/>
                </a:lnTo>
                <a:lnTo>
                  <a:pt x="3252811" y="1678308"/>
                </a:lnTo>
                <a:lnTo>
                  <a:pt x="3268474" y="1637197"/>
                </a:lnTo>
                <a:lnTo>
                  <a:pt x="3278222" y="1593518"/>
                </a:lnTo>
                <a:lnTo>
                  <a:pt x="3281578" y="1547749"/>
                </a:lnTo>
                <a:lnTo>
                  <a:pt x="3281578" y="309625"/>
                </a:lnTo>
                <a:lnTo>
                  <a:pt x="3278222" y="263856"/>
                </a:lnTo>
                <a:lnTo>
                  <a:pt x="3268474" y="220177"/>
                </a:lnTo>
                <a:lnTo>
                  <a:pt x="3252811" y="179066"/>
                </a:lnTo>
                <a:lnTo>
                  <a:pt x="3231712" y="141001"/>
                </a:lnTo>
                <a:lnTo>
                  <a:pt x="3205655" y="106461"/>
                </a:lnTo>
                <a:lnTo>
                  <a:pt x="3175117" y="75923"/>
                </a:lnTo>
                <a:lnTo>
                  <a:pt x="3140576" y="49865"/>
                </a:lnTo>
                <a:lnTo>
                  <a:pt x="3102512" y="28766"/>
                </a:lnTo>
                <a:lnTo>
                  <a:pt x="3061401" y="13103"/>
                </a:lnTo>
                <a:lnTo>
                  <a:pt x="3017721" y="3355"/>
                </a:lnTo>
                <a:lnTo>
                  <a:pt x="2971952" y="0"/>
                </a:lnTo>
                <a:close/>
              </a:path>
            </a:pathLst>
          </a:custGeom>
          <a:solidFill>
            <a:srgbClr val="C5D9F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1"/>
          <p:cNvSpPr/>
          <p:nvPr/>
        </p:nvSpPr>
        <p:spPr>
          <a:xfrm>
            <a:off x="1061721" y="3214623"/>
            <a:ext cx="3281679" cy="643001"/>
          </a:xfrm>
          <a:custGeom>
            <a:avLst/>
            <a:gdLst/>
            <a:ahLst/>
            <a:cxnLst/>
            <a:rect l="l" t="t" r="r" b="b"/>
            <a:pathLst>
              <a:path w="3281679" h="1857375">
                <a:moveTo>
                  <a:pt x="0" y="309625"/>
                </a:moveTo>
                <a:lnTo>
                  <a:pt x="3356" y="263856"/>
                </a:lnTo>
                <a:lnTo>
                  <a:pt x="13106" y="220177"/>
                </a:lnTo>
                <a:lnTo>
                  <a:pt x="28771" y="179066"/>
                </a:lnTo>
                <a:lnTo>
                  <a:pt x="49872" y="141001"/>
                </a:lnTo>
                <a:lnTo>
                  <a:pt x="75931" y="106461"/>
                </a:lnTo>
                <a:lnTo>
                  <a:pt x="106468" y="75923"/>
                </a:lnTo>
                <a:lnTo>
                  <a:pt x="141005" y="49865"/>
                </a:lnTo>
                <a:lnTo>
                  <a:pt x="179063" y="28766"/>
                </a:lnTo>
                <a:lnTo>
                  <a:pt x="220163" y="13103"/>
                </a:lnTo>
                <a:lnTo>
                  <a:pt x="263826" y="3355"/>
                </a:lnTo>
                <a:lnTo>
                  <a:pt x="309575" y="0"/>
                </a:lnTo>
                <a:lnTo>
                  <a:pt x="2971952" y="0"/>
                </a:lnTo>
                <a:lnTo>
                  <a:pt x="3017721" y="3355"/>
                </a:lnTo>
                <a:lnTo>
                  <a:pt x="3061401" y="13103"/>
                </a:lnTo>
                <a:lnTo>
                  <a:pt x="3102512" y="28766"/>
                </a:lnTo>
                <a:lnTo>
                  <a:pt x="3140576" y="49865"/>
                </a:lnTo>
                <a:lnTo>
                  <a:pt x="3175117" y="75923"/>
                </a:lnTo>
                <a:lnTo>
                  <a:pt x="3205655" y="106461"/>
                </a:lnTo>
                <a:lnTo>
                  <a:pt x="3231712" y="141001"/>
                </a:lnTo>
                <a:lnTo>
                  <a:pt x="3252811" y="179066"/>
                </a:lnTo>
                <a:lnTo>
                  <a:pt x="3268474" y="220177"/>
                </a:lnTo>
                <a:lnTo>
                  <a:pt x="3278222" y="263856"/>
                </a:lnTo>
                <a:lnTo>
                  <a:pt x="3281578" y="309625"/>
                </a:lnTo>
                <a:lnTo>
                  <a:pt x="3281578" y="1547749"/>
                </a:lnTo>
                <a:lnTo>
                  <a:pt x="3278222" y="1593518"/>
                </a:lnTo>
                <a:lnTo>
                  <a:pt x="3268474" y="1637197"/>
                </a:lnTo>
                <a:lnTo>
                  <a:pt x="3252811" y="1678308"/>
                </a:lnTo>
                <a:lnTo>
                  <a:pt x="3231712" y="1716373"/>
                </a:lnTo>
                <a:lnTo>
                  <a:pt x="3205655" y="1750913"/>
                </a:lnTo>
                <a:lnTo>
                  <a:pt x="3175117" y="1781451"/>
                </a:lnTo>
                <a:lnTo>
                  <a:pt x="3140576" y="1807509"/>
                </a:lnTo>
                <a:lnTo>
                  <a:pt x="3102512" y="1828608"/>
                </a:lnTo>
                <a:lnTo>
                  <a:pt x="3061401" y="1844271"/>
                </a:lnTo>
                <a:lnTo>
                  <a:pt x="3017721" y="1854019"/>
                </a:lnTo>
                <a:lnTo>
                  <a:pt x="2971952" y="1857375"/>
                </a:lnTo>
                <a:lnTo>
                  <a:pt x="309575" y="1857375"/>
                </a:lnTo>
                <a:lnTo>
                  <a:pt x="263826" y="1854019"/>
                </a:lnTo>
                <a:lnTo>
                  <a:pt x="220163" y="1844271"/>
                </a:lnTo>
                <a:lnTo>
                  <a:pt x="179063" y="1828608"/>
                </a:lnTo>
                <a:lnTo>
                  <a:pt x="141005" y="1807509"/>
                </a:lnTo>
                <a:lnTo>
                  <a:pt x="106468" y="1781451"/>
                </a:lnTo>
                <a:lnTo>
                  <a:pt x="75931" y="1750913"/>
                </a:lnTo>
                <a:lnTo>
                  <a:pt x="49872" y="1716373"/>
                </a:lnTo>
                <a:lnTo>
                  <a:pt x="28771" y="1678308"/>
                </a:lnTo>
                <a:lnTo>
                  <a:pt x="13106" y="1637197"/>
                </a:lnTo>
                <a:lnTo>
                  <a:pt x="3356" y="1593518"/>
                </a:lnTo>
                <a:lnTo>
                  <a:pt x="0" y="1547749"/>
                </a:lnTo>
                <a:lnTo>
                  <a:pt x="0" y="309625"/>
                </a:lnTo>
                <a:close/>
              </a:path>
            </a:pathLst>
          </a:custGeom>
          <a:ln w="6350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2"/>
          <p:cNvSpPr txBox="1"/>
          <p:nvPr/>
        </p:nvSpPr>
        <p:spPr>
          <a:xfrm>
            <a:off x="1061720" y="3302913"/>
            <a:ext cx="32816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2570" indent="525780" algn="ctr">
              <a:lnSpc>
                <a:spcPct val="100000"/>
              </a:lnSpc>
            </a:pPr>
            <a:r>
              <a:rPr lang="ru-RU" sz="1400" dirty="0" smtClean="0">
                <a:solidFill>
                  <a:srgbClr val="001F5F"/>
                </a:solidFill>
                <a:latin typeface="Impact"/>
                <a:cs typeface="Impact"/>
              </a:rPr>
              <a:t>Обеспечение транзитных </a:t>
            </a:r>
          </a:p>
          <a:p>
            <a:pPr marL="12700" marR="242570" indent="525780" algn="ctr">
              <a:lnSpc>
                <a:spcPct val="100000"/>
              </a:lnSpc>
            </a:pPr>
            <a:r>
              <a:rPr lang="ru-RU" sz="1400" dirty="0" smtClean="0">
                <a:solidFill>
                  <a:srgbClr val="001F5F"/>
                </a:solidFill>
                <a:latin typeface="Impact"/>
                <a:cs typeface="Impact"/>
              </a:rPr>
              <a:t>платежей и налогов</a:t>
            </a:r>
            <a:endParaRPr sz="1400" dirty="0">
              <a:latin typeface="Impact"/>
              <a:cs typeface="Impact"/>
            </a:endParaRPr>
          </a:p>
        </p:txBody>
      </p:sp>
      <p:sp>
        <p:nvSpPr>
          <p:cNvPr id="11" name="object 40"/>
          <p:cNvSpPr/>
          <p:nvPr/>
        </p:nvSpPr>
        <p:spPr>
          <a:xfrm>
            <a:off x="5334001" y="3214624"/>
            <a:ext cx="3281679" cy="671576"/>
          </a:xfrm>
          <a:custGeom>
            <a:avLst/>
            <a:gdLst/>
            <a:ahLst/>
            <a:cxnLst/>
            <a:rect l="l" t="t" r="r" b="b"/>
            <a:pathLst>
              <a:path w="3281679" h="1857375">
                <a:moveTo>
                  <a:pt x="2971952" y="0"/>
                </a:moveTo>
                <a:lnTo>
                  <a:pt x="309575" y="0"/>
                </a:lnTo>
                <a:lnTo>
                  <a:pt x="263826" y="3355"/>
                </a:lnTo>
                <a:lnTo>
                  <a:pt x="220163" y="13103"/>
                </a:lnTo>
                <a:lnTo>
                  <a:pt x="179063" y="28766"/>
                </a:lnTo>
                <a:lnTo>
                  <a:pt x="141005" y="49865"/>
                </a:lnTo>
                <a:lnTo>
                  <a:pt x="106468" y="75923"/>
                </a:lnTo>
                <a:lnTo>
                  <a:pt x="75931" y="106461"/>
                </a:lnTo>
                <a:lnTo>
                  <a:pt x="49872" y="141001"/>
                </a:lnTo>
                <a:lnTo>
                  <a:pt x="28771" y="179066"/>
                </a:lnTo>
                <a:lnTo>
                  <a:pt x="13106" y="220177"/>
                </a:lnTo>
                <a:lnTo>
                  <a:pt x="3356" y="263856"/>
                </a:lnTo>
                <a:lnTo>
                  <a:pt x="0" y="309625"/>
                </a:lnTo>
                <a:lnTo>
                  <a:pt x="0" y="1547749"/>
                </a:lnTo>
                <a:lnTo>
                  <a:pt x="3356" y="1593518"/>
                </a:lnTo>
                <a:lnTo>
                  <a:pt x="13106" y="1637197"/>
                </a:lnTo>
                <a:lnTo>
                  <a:pt x="28771" y="1678308"/>
                </a:lnTo>
                <a:lnTo>
                  <a:pt x="49872" y="1716373"/>
                </a:lnTo>
                <a:lnTo>
                  <a:pt x="75931" y="1750913"/>
                </a:lnTo>
                <a:lnTo>
                  <a:pt x="106468" y="1781451"/>
                </a:lnTo>
                <a:lnTo>
                  <a:pt x="141005" y="1807509"/>
                </a:lnTo>
                <a:lnTo>
                  <a:pt x="179063" y="1828608"/>
                </a:lnTo>
                <a:lnTo>
                  <a:pt x="220163" y="1844271"/>
                </a:lnTo>
                <a:lnTo>
                  <a:pt x="263826" y="1854019"/>
                </a:lnTo>
                <a:lnTo>
                  <a:pt x="309575" y="1857375"/>
                </a:lnTo>
                <a:lnTo>
                  <a:pt x="2971952" y="1857375"/>
                </a:lnTo>
                <a:lnTo>
                  <a:pt x="3017721" y="1854019"/>
                </a:lnTo>
                <a:lnTo>
                  <a:pt x="3061401" y="1844271"/>
                </a:lnTo>
                <a:lnTo>
                  <a:pt x="3102512" y="1828608"/>
                </a:lnTo>
                <a:lnTo>
                  <a:pt x="3140576" y="1807509"/>
                </a:lnTo>
                <a:lnTo>
                  <a:pt x="3175117" y="1781451"/>
                </a:lnTo>
                <a:lnTo>
                  <a:pt x="3205655" y="1750913"/>
                </a:lnTo>
                <a:lnTo>
                  <a:pt x="3231712" y="1716373"/>
                </a:lnTo>
                <a:lnTo>
                  <a:pt x="3252811" y="1678308"/>
                </a:lnTo>
                <a:lnTo>
                  <a:pt x="3268474" y="1637197"/>
                </a:lnTo>
                <a:lnTo>
                  <a:pt x="3278222" y="1593518"/>
                </a:lnTo>
                <a:lnTo>
                  <a:pt x="3281578" y="1547749"/>
                </a:lnTo>
                <a:lnTo>
                  <a:pt x="3281578" y="309625"/>
                </a:lnTo>
                <a:lnTo>
                  <a:pt x="3278222" y="263856"/>
                </a:lnTo>
                <a:lnTo>
                  <a:pt x="3268474" y="220177"/>
                </a:lnTo>
                <a:lnTo>
                  <a:pt x="3252811" y="179066"/>
                </a:lnTo>
                <a:lnTo>
                  <a:pt x="3231712" y="141001"/>
                </a:lnTo>
                <a:lnTo>
                  <a:pt x="3205655" y="106461"/>
                </a:lnTo>
                <a:lnTo>
                  <a:pt x="3175117" y="75923"/>
                </a:lnTo>
                <a:lnTo>
                  <a:pt x="3140576" y="49865"/>
                </a:lnTo>
                <a:lnTo>
                  <a:pt x="3102512" y="28766"/>
                </a:lnTo>
                <a:lnTo>
                  <a:pt x="3061401" y="13103"/>
                </a:lnTo>
                <a:lnTo>
                  <a:pt x="3017721" y="3355"/>
                </a:lnTo>
                <a:lnTo>
                  <a:pt x="2971952" y="0"/>
                </a:lnTo>
                <a:close/>
              </a:path>
            </a:pathLst>
          </a:custGeom>
          <a:solidFill>
            <a:srgbClr val="C5D9F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1"/>
          <p:cNvSpPr/>
          <p:nvPr/>
        </p:nvSpPr>
        <p:spPr>
          <a:xfrm>
            <a:off x="5334001" y="3214623"/>
            <a:ext cx="3281679" cy="643001"/>
          </a:xfrm>
          <a:custGeom>
            <a:avLst/>
            <a:gdLst/>
            <a:ahLst/>
            <a:cxnLst/>
            <a:rect l="l" t="t" r="r" b="b"/>
            <a:pathLst>
              <a:path w="3281679" h="1857375">
                <a:moveTo>
                  <a:pt x="0" y="309625"/>
                </a:moveTo>
                <a:lnTo>
                  <a:pt x="3356" y="263856"/>
                </a:lnTo>
                <a:lnTo>
                  <a:pt x="13106" y="220177"/>
                </a:lnTo>
                <a:lnTo>
                  <a:pt x="28771" y="179066"/>
                </a:lnTo>
                <a:lnTo>
                  <a:pt x="49872" y="141001"/>
                </a:lnTo>
                <a:lnTo>
                  <a:pt x="75931" y="106461"/>
                </a:lnTo>
                <a:lnTo>
                  <a:pt x="106468" y="75923"/>
                </a:lnTo>
                <a:lnTo>
                  <a:pt x="141005" y="49865"/>
                </a:lnTo>
                <a:lnTo>
                  <a:pt x="179063" y="28766"/>
                </a:lnTo>
                <a:lnTo>
                  <a:pt x="220163" y="13103"/>
                </a:lnTo>
                <a:lnTo>
                  <a:pt x="263826" y="3355"/>
                </a:lnTo>
                <a:lnTo>
                  <a:pt x="309575" y="0"/>
                </a:lnTo>
                <a:lnTo>
                  <a:pt x="2971952" y="0"/>
                </a:lnTo>
                <a:lnTo>
                  <a:pt x="3017721" y="3355"/>
                </a:lnTo>
                <a:lnTo>
                  <a:pt x="3061401" y="13103"/>
                </a:lnTo>
                <a:lnTo>
                  <a:pt x="3102512" y="28766"/>
                </a:lnTo>
                <a:lnTo>
                  <a:pt x="3140576" y="49865"/>
                </a:lnTo>
                <a:lnTo>
                  <a:pt x="3175117" y="75923"/>
                </a:lnTo>
                <a:lnTo>
                  <a:pt x="3205655" y="106461"/>
                </a:lnTo>
                <a:lnTo>
                  <a:pt x="3231712" y="141001"/>
                </a:lnTo>
                <a:lnTo>
                  <a:pt x="3252811" y="179066"/>
                </a:lnTo>
                <a:lnTo>
                  <a:pt x="3268474" y="220177"/>
                </a:lnTo>
                <a:lnTo>
                  <a:pt x="3278222" y="263856"/>
                </a:lnTo>
                <a:lnTo>
                  <a:pt x="3281578" y="309625"/>
                </a:lnTo>
                <a:lnTo>
                  <a:pt x="3281578" y="1547749"/>
                </a:lnTo>
                <a:lnTo>
                  <a:pt x="3278222" y="1593518"/>
                </a:lnTo>
                <a:lnTo>
                  <a:pt x="3268474" y="1637197"/>
                </a:lnTo>
                <a:lnTo>
                  <a:pt x="3252811" y="1678308"/>
                </a:lnTo>
                <a:lnTo>
                  <a:pt x="3231712" y="1716373"/>
                </a:lnTo>
                <a:lnTo>
                  <a:pt x="3205655" y="1750913"/>
                </a:lnTo>
                <a:lnTo>
                  <a:pt x="3175117" y="1781451"/>
                </a:lnTo>
                <a:lnTo>
                  <a:pt x="3140576" y="1807509"/>
                </a:lnTo>
                <a:lnTo>
                  <a:pt x="3102512" y="1828608"/>
                </a:lnTo>
                <a:lnTo>
                  <a:pt x="3061401" y="1844271"/>
                </a:lnTo>
                <a:lnTo>
                  <a:pt x="3017721" y="1854019"/>
                </a:lnTo>
                <a:lnTo>
                  <a:pt x="2971952" y="1857375"/>
                </a:lnTo>
                <a:lnTo>
                  <a:pt x="309575" y="1857375"/>
                </a:lnTo>
                <a:lnTo>
                  <a:pt x="263826" y="1854019"/>
                </a:lnTo>
                <a:lnTo>
                  <a:pt x="220163" y="1844271"/>
                </a:lnTo>
                <a:lnTo>
                  <a:pt x="179063" y="1828608"/>
                </a:lnTo>
                <a:lnTo>
                  <a:pt x="141005" y="1807509"/>
                </a:lnTo>
                <a:lnTo>
                  <a:pt x="106468" y="1781451"/>
                </a:lnTo>
                <a:lnTo>
                  <a:pt x="75931" y="1750913"/>
                </a:lnTo>
                <a:lnTo>
                  <a:pt x="49872" y="1716373"/>
                </a:lnTo>
                <a:lnTo>
                  <a:pt x="28771" y="1678308"/>
                </a:lnTo>
                <a:lnTo>
                  <a:pt x="13106" y="1637197"/>
                </a:lnTo>
                <a:lnTo>
                  <a:pt x="3356" y="1593518"/>
                </a:lnTo>
                <a:lnTo>
                  <a:pt x="0" y="1547749"/>
                </a:lnTo>
                <a:lnTo>
                  <a:pt x="0" y="309625"/>
                </a:lnTo>
                <a:close/>
              </a:path>
            </a:pathLst>
          </a:custGeom>
          <a:ln w="6350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2"/>
          <p:cNvSpPr txBox="1"/>
          <p:nvPr/>
        </p:nvSpPr>
        <p:spPr>
          <a:xfrm>
            <a:off x="5334000" y="3429000"/>
            <a:ext cx="328167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2570" indent="525780" algn="ct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Impact" panose="020B0806030902050204" pitchFamily="34" charset="0"/>
              </a:rPr>
              <a:t>таможенное сопровождение</a:t>
            </a:r>
            <a:endParaRPr sz="1400" dirty="0">
              <a:solidFill>
                <a:srgbClr val="002060"/>
              </a:solidFill>
              <a:latin typeface="Impact" panose="020B0806030902050204" pitchFamily="34" charset="0"/>
              <a:cs typeface="Impact"/>
            </a:endParaRPr>
          </a:p>
        </p:txBody>
      </p:sp>
      <p:sp>
        <p:nvSpPr>
          <p:cNvPr id="14" name="object 74"/>
          <p:cNvSpPr/>
          <p:nvPr/>
        </p:nvSpPr>
        <p:spPr>
          <a:xfrm>
            <a:off x="228600" y="4505194"/>
            <a:ext cx="1676400" cy="643003"/>
          </a:xfrm>
          <a:custGeom>
            <a:avLst/>
            <a:gdLst/>
            <a:ahLst/>
            <a:cxnLst/>
            <a:rect l="l" t="t" r="r" b="b"/>
            <a:pathLst>
              <a:path w="3096260" h="972185">
                <a:moveTo>
                  <a:pt x="2933979" y="0"/>
                </a:moveTo>
                <a:lnTo>
                  <a:pt x="162001" y="0"/>
                </a:lnTo>
                <a:lnTo>
                  <a:pt x="118934" y="5786"/>
                </a:lnTo>
                <a:lnTo>
                  <a:pt x="80235" y="22116"/>
                </a:lnTo>
                <a:lnTo>
                  <a:pt x="47448" y="47450"/>
                </a:lnTo>
                <a:lnTo>
                  <a:pt x="22117" y="80245"/>
                </a:lnTo>
                <a:lnTo>
                  <a:pt x="5786" y="118959"/>
                </a:lnTo>
                <a:lnTo>
                  <a:pt x="0" y="162051"/>
                </a:lnTo>
                <a:lnTo>
                  <a:pt x="0" y="810005"/>
                </a:lnTo>
                <a:lnTo>
                  <a:pt x="5786" y="853098"/>
                </a:lnTo>
                <a:lnTo>
                  <a:pt x="22117" y="891812"/>
                </a:lnTo>
                <a:lnTo>
                  <a:pt x="47448" y="924607"/>
                </a:lnTo>
                <a:lnTo>
                  <a:pt x="80235" y="949941"/>
                </a:lnTo>
                <a:lnTo>
                  <a:pt x="118934" y="966271"/>
                </a:lnTo>
                <a:lnTo>
                  <a:pt x="162001" y="972058"/>
                </a:lnTo>
                <a:lnTo>
                  <a:pt x="2933979" y="972058"/>
                </a:lnTo>
                <a:lnTo>
                  <a:pt x="2977071" y="966271"/>
                </a:lnTo>
                <a:lnTo>
                  <a:pt x="3015786" y="949941"/>
                </a:lnTo>
                <a:lnTo>
                  <a:pt x="3048581" y="924607"/>
                </a:lnTo>
                <a:lnTo>
                  <a:pt x="3073914" y="891812"/>
                </a:lnTo>
                <a:lnTo>
                  <a:pt x="3090245" y="853098"/>
                </a:lnTo>
                <a:lnTo>
                  <a:pt x="3096031" y="810005"/>
                </a:lnTo>
                <a:lnTo>
                  <a:pt x="3096031" y="162051"/>
                </a:lnTo>
                <a:lnTo>
                  <a:pt x="3090245" y="118959"/>
                </a:lnTo>
                <a:lnTo>
                  <a:pt x="3073914" y="80245"/>
                </a:lnTo>
                <a:lnTo>
                  <a:pt x="3048581" y="47450"/>
                </a:lnTo>
                <a:lnTo>
                  <a:pt x="3015786" y="22116"/>
                </a:lnTo>
                <a:lnTo>
                  <a:pt x="2977071" y="5786"/>
                </a:lnTo>
                <a:lnTo>
                  <a:pt x="2933979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5"/>
          <p:cNvSpPr/>
          <p:nvPr/>
        </p:nvSpPr>
        <p:spPr>
          <a:xfrm>
            <a:off x="228600" y="4505195"/>
            <a:ext cx="1676400" cy="643002"/>
          </a:xfrm>
          <a:custGeom>
            <a:avLst/>
            <a:gdLst/>
            <a:ahLst/>
            <a:cxnLst/>
            <a:rect l="l" t="t" r="r" b="b"/>
            <a:pathLst>
              <a:path w="3096260" h="972185">
                <a:moveTo>
                  <a:pt x="0" y="162051"/>
                </a:moveTo>
                <a:lnTo>
                  <a:pt x="5786" y="118959"/>
                </a:lnTo>
                <a:lnTo>
                  <a:pt x="22117" y="80245"/>
                </a:lnTo>
                <a:lnTo>
                  <a:pt x="47448" y="47450"/>
                </a:lnTo>
                <a:lnTo>
                  <a:pt x="80235" y="22116"/>
                </a:lnTo>
                <a:lnTo>
                  <a:pt x="118934" y="5786"/>
                </a:lnTo>
                <a:lnTo>
                  <a:pt x="162001" y="0"/>
                </a:lnTo>
                <a:lnTo>
                  <a:pt x="2933979" y="0"/>
                </a:lnTo>
                <a:lnTo>
                  <a:pt x="2977071" y="5786"/>
                </a:lnTo>
                <a:lnTo>
                  <a:pt x="3015786" y="22116"/>
                </a:lnTo>
                <a:lnTo>
                  <a:pt x="3048581" y="47450"/>
                </a:lnTo>
                <a:lnTo>
                  <a:pt x="3073914" y="80245"/>
                </a:lnTo>
                <a:lnTo>
                  <a:pt x="3090245" y="118959"/>
                </a:lnTo>
                <a:lnTo>
                  <a:pt x="3096031" y="162051"/>
                </a:lnTo>
                <a:lnTo>
                  <a:pt x="3096031" y="810005"/>
                </a:lnTo>
                <a:lnTo>
                  <a:pt x="3090245" y="853098"/>
                </a:lnTo>
                <a:lnTo>
                  <a:pt x="3073914" y="891812"/>
                </a:lnTo>
                <a:lnTo>
                  <a:pt x="3048581" y="924607"/>
                </a:lnTo>
                <a:lnTo>
                  <a:pt x="3015786" y="949941"/>
                </a:lnTo>
                <a:lnTo>
                  <a:pt x="2977071" y="966271"/>
                </a:lnTo>
                <a:lnTo>
                  <a:pt x="2933979" y="972058"/>
                </a:lnTo>
                <a:lnTo>
                  <a:pt x="162001" y="972058"/>
                </a:lnTo>
                <a:lnTo>
                  <a:pt x="118934" y="966271"/>
                </a:lnTo>
                <a:lnTo>
                  <a:pt x="80235" y="949941"/>
                </a:lnTo>
                <a:lnTo>
                  <a:pt x="47448" y="924607"/>
                </a:lnTo>
                <a:lnTo>
                  <a:pt x="22117" y="891812"/>
                </a:lnTo>
                <a:lnTo>
                  <a:pt x="5786" y="853098"/>
                </a:lnTo>
                <a:lnTo>
                  <a:pt x="0" y="810005"/>
                </a:lnTo>
                <a:lnTo>
                  <a:pt x="0" y="162051"/>
                </a:lnTo>
                <a:close/>
              </a:path>
            </a:pathLst>
          </a:custGeom>
          <a:ln w="6349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6"/>
          <p:cNvSpPr txBox="1"/>
          <p:nvPr/>
        </p:nvSpPr>
        <p:spPr>
          <a:xfrm>
            <a:off x="228600" y="4704153"/>
            <a:ext cx="1676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" algn="ctr">
              <a:lnSpc>
                <a:spcPct val="100000"/>
              </a:lnSpc>
            </a:pPr>
            <a:r>
              <a:rPr lang="ru-RU" sz="1400" dirty="0" smtClean="0">
                <a:solidFill>
                  <a:srgbClr val="585858"/>
                </a:solidFill>
                <a:latin typeface="Impact"/>
                <a:cs typeface="Impact"/>
              </a:rPr>
              <a:t>Поручительство</a:t>
            </a:r>
            <a:endParaRPr sz="1400" dirty="0">
              <a:latin typeface="Impact"/>
              <a:cs typeface="Impact"/>
            </a:endParaRPr>
          </a:p>
        </p:txBody>
      </p:sp>
      <p:sp>
        <p:nvSpPr>
          <p:cNvPr id="17" name="object 74"/>
          <p:cNvSpPr/>
          <p:nvPr/>
        </p:nvSpPr>
        <p:spPr>
          <a:xfrm>
            <a:off x="3200401" y="4538597"/>
            <a:ext cx="1905000" cy="643003"/>
          </a:xfrm>
          <a:custGeom>
            <a:avLst/>
            <a:gdLst/>
            <a:ahLst/>
            <a:cxnLst/>
            <a:rect l="l" t="t" r="r" b="b"/>
            <a:pathLst>
              <a:path w="3096260" h="972185">
                <a:moveTo>
                  <a:pt x="2933979" y="0"/>
                </a:moveTo>
                <a:lnTo>
                  <a:pt x="162001" y="0"/>
                </a:lnTo>
                <a:lnTo>
                  <a:pt x="118934" y="5786"/>
                </a:lnTo>
                <a:lnTo>
                  <a:pt x="80235" y="22116"/>
                </a:lnTo>
                <a:lnTo>
                  <a:pt x="47448" y="47450"/>
                </a:lnTo>
                <a:lnTo>
                  <a:pt x="22117" y="80245"/>
                </a:lnTo>
                <a:lnTo>
                  <a:pt x="5786" y="118959"/>
                </a:lnTo>
                <a:lnTo>
                  <a:pt x="0" y="162051"/>
                </a:lnTo>
                <a:lnTo>
                  <a:pt x="0" y="810005"/>
                </a:lnTo>
                <a:lnTo>
                  <a:pt x="5786" y="853098"/>
                </a:lnTo>
                <a:lnTo>
                  <a:pt x="22117" y="891812"/>
                </a:lnTo>
                <a:lnTo>
                  <a:pt x="47448" y="924607"/>
                </a:lnTo>
                <a:lnTo>
                  <a:pt x="80235" y="949941"/>
                </a:lnTo>
                <a:lnTo>
                  <a:pt x="118934" y="966271"/>
                </a:lnTo>
                <a:lnTo>
                  <a:pt x="162001" y="972058"/>
                </a:lnTo>
                <a:lnTo>
                  <a:pt x="2933979" y="972058"/>
                </a:lnTo>
                <a:lnTo>
                  <a:pt x="2977071" y="966271"/>
                </a:lnTo>
                <a:lnTo>
                  <a:pt x="3015786" y="949941"/>
                </a:lnTo>
                <a:lnTo>
                  <a:pt x="3048581" y="924607"/>
                </a:lnTo>
                <a:lnTo>
                  <a:pt x="3073914" y="891812"/>
                </a:lnTo>
                <a:lnTo>
                  <a:pt x="3090245" y="853098"/>
                </a:lnTo>
                <a:lnTo>
                  <a:pt x="3096031" y="810005"/>
                </a:lnTo>
                <a:lnTo>
                  <a:pt x="3096031" y="162051"/>
                </a:lnTo>
                <a:lnTo>
                  <a:pt x="3090245" y="118959"/>
                </a:lnTo>
                <a:lnTo>
                  <a:pt x="3073914" y="80245"/>
                </a:lnTo>
                <a:lnTo>
                  <a:pt x="3048581" y="47450"/>
                </a:lnTo>
                <a:lnTo>
                  <a:pt x="3015786" y="22116"/>
                </a:lnTo>
                <a:lnTo>
                  <a:pt x="2977071" y="5786"/>
                </a:lnTo>
                <a:lnTo>
                  <a:pt x="2933979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5"/>
          <p:cNvSpPr/>
          <p:nvPr/>
        </p:nvSpPr>
        <p:spPr>
          <a:xfrm>
            <a:off x="3200401" y="4538598"/>
            <a:ext cx="1905000" cy="643002"/>
          </a:xfrm>
          <a:custGeom>
            <a:avLst/>
            <a:gdLst/>
            <a:ahLst/>
            <a:cxnLst/>
            <a:rect l="l" t="t" r="r" b="b"/>
            <a:pathLst>
              <a:path w="3096260" h="972185">
                <a:moveTo>
                  <a:pt x="0" y="162051"/>
                </a:moveTo>
                <a:lnTo>
                  <a:pt x="5786" y="118959"/>
                </a:lnTo>
                <a:lnTo>
                  <a:pt x="22117" y="80245"/>
                </a:lnTo>
                <a:lnTo>
                  <a:pt x="47448" y="47450"/>
                </a:lnTo>
                <a:lnTo>
                  <a:pt x="80235" y="22116"/>
                </a:lnTo>
                <a:lnTo>
                  <a:pt x="118934" y="5786"/>
                </a:lnTo>
                <a:lnTo>
                  <a:pt x="162001" y="0"/>
                </a:lnTo>
                <a:lnTo>
                  <a:pt x="2933979" y="0"/>
                </a:lnTo>
                <a:lnTo>
                  <a:pt x="2977071" y="5786"/>
                </a:lnTo>
                <a:lnTo>
                  <a:pt x="3015786" y="22116"/>
                </a:lnTo>
                <a:lnTo>
                  <a:pt x="3048581" y="47450"/>
                </a:lnTo>
                <a:lnTo>
                  <a:pt x="3073914" y="80245"/>
                </a:lnTo>
                <a:lnTo>
                  <a:pt x="3090245" y="118959"/>
                </a:lnTo>
                <a:lnTo>
                  <a:pt x="3096031" y="162051"/>
                </a:lnTo>
                <a:lnTo>
                  <a:pt x="3096031" y="810005"/>
                </a:lnTo>
                <a:lnTo>
                  <a:pt x="3090245" y="853098"/>
                </a:lnTo>
                <a:lnTo>
                  <a:pt x="3073914" y="891812"/>
                </a:lnTo>
                <a:lnTo>
                  <a:pt x="3048581" y="924607"/>
                </a:lnTo>
                <a:lnTo>
                  <a:pt x="3015786" y="949941"/>
                </a:lnTo>
                <a:lnTo>
                  <a:pt x="2977071" y="966271"/>
                </a:lnTo>
                <a:lnTo>
                  <a:pt x="2933979" y="972058"/>
                </a:lnTo>
                <a:lnTo>
                  <a:pt x="162001" y="972058"/>
                </a:lnTo>
                <a:lnTo>
                  <a:pt x="118934" y="966271"/>
                </a:lnTo>
                <a:lnTo>
                  <a:pt x="80235" y="949941"/>
                </a:lnTo>
                <a:lnTo>
                  <a:pt x="47448" y="924607"/>
                </a:lnTo>
                <a:lnTo>
                  <a:pt x="22117" y="891812"/>
                </a:lnTo>
                <a:lnTo>
                  <a:pt x="5786" y="853098"/>
                </a:lnTo>
                <a:lnTo>
                  <a:pt x="0" y="810005"/>
                </a:lnTo>
                <a:lnTo>
                  <a:pt x="0" y="162051"/>
                </a:lnTo>
                <a:close/>
              </a:path>
            </a:pathLst>
          </a:custGeom>
          <a:ln w="6349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6"/>
          <p:cNvSpPr txBox="1"/>
          <p:nvPr/>
        </p:nvSpPr>
        <p:spPr>
          <a:xfrm>
            <a:off x="3200400" y="4737556"/>
            <a:ext cx="190500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" algn="ctr">
              <a:lnSpc>
                <a:spcPct val="100000"/>
              </a:lnSpc>
            </a:pPr>
            <a:r>
              <a:rPr lang="ru-RU" sz="1400" dirty="0" smtClean="0">
                <a:solidFill>
                  <a:srgbClr val="585858"/>
                </a:solidFill>
                <a:latin typeface="Impact"/>
                <a:cs typeface="Impact"/>
              </a:rPr>
              <a:t>Договор страхования</a:t>
            </a:r>
            <a:endParaRPr sz="1400" dirty="0">
              <a:latin typeface="Impact"/>
              <a:cs typeface="Impact"/>
            </a:endParaRPr>
          </a:p>
        </p:txBody>
      </p:sp>
      <p:sp>
        <p:nvSpPr>
          <p:cNvPr id="22" name="object 70"/>
          <p:cNvSpPr/>
          <p:nvPr/>
        </p:nvSpPr>
        <p:spPr>
          <a:xfrm>
            <a:off x="1219200" y="3857625"/>
            <a:ext cx="1061720" cy="647570"/>
          </a:xfrm>
          <a:custGeom>
            <a:avLst/>
            <a:gdLst/>
            <a:ahLst/>
            <a:cxnLst/>
            <a:rect l="l" t="t" r="r" b="b"/>
            <a:pathLst>
              <a:path w="724535" h="2492375">
                <a:moveTo>
                  <a:pt x="0" y="2408174"/>
                </a:moveTo>
                <a:lnTo>
                  <a:pt x="16078" y="2491867"/>
                </a:lnTo>
                <a:lnTo>
                  <a:pt x="69313" y="2433320"/>
                </a:lnTo>
                <a:lnTo>
                  <a:pt x="42418" y="2433320"/>
                </a:lnTo>
                <a:lnTo>
                  <a:pt x="24079" y="2428240"/>
                </a:lnTo>
                <a:lnTo>
                  <a:pt x="27533" y="2415943"/>
                </a:lnTo>
                <a:lnTo>
                  <a:pt x="0" y="2408174"/>
                </a:lnTo>
                <a:close/>
              </a:path>
              <a:path w="724535" h="2492375">
                <a:moveTo>
                  <a:pt x="27533" y="2415943"/>
                </a:moveTo>
                <a:lnTo>
                  <a:pt x="24079" y="2428240"/>
                </a:lnTo>
                <a:lnTo>
                  <a:pt x="42418" y="2433320"/>
                </a:lnTo>
                <a:lnTo>
                  <a:pt x="45846" y="2421112"/>
                </a:lnTo>
                <a:lnTo>
                  <a:pt x="27533" y="2415943"/>
                </a:lnTo>
                <a:close/>
              </a:path>
              <a:path w="724535" h="2492375">
                <a:moveTo>
                  <a:pt x="45846" y="2421112"/>
                </a:moveTo>
                <a:lnTo>
                  <a:pt x="42418" y="2433320"/>
                </a:lnTo>
                <a:lnTo>
                  <a:pt x="69313" y="2433320"/>
                </a:lnTo>
                <a:lnTo>
                  <a:pt x="73355" y="2428875"/>
                </a:lnTo>
                <a:lnTo>
                  <a:pt x="45846" y="2421112"/>
                </a:lnTo>
                <a:close/>
              </a:path>
              <a:path w="724535" h="2492375">
                <a:moveTo>
                  <a:pt x="706158" y="0"/>
                </a:moveTo>
                <a:lnTo>
                  <a:pt x="27533" y="2415943"/>
                </a:lnTo>
                <a:lnTo>
                  <a:pt x="45846" y="2421112"/>
                </a:lnTo>
                <a:lnTo>
                  <a:pt x="724446" y="5080"/>
                </a:lnTo>
                <a:lnTo>
                  <a:pt x="706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0"/>
          <p:cNvSpPr/>
          <p:nvPr/>
        </p:nvSpPr>
        <p:spPr>
          <a:xfrm rot="14511237">
            <a:off x="3429025" y="3878436"/>
            <a:ext cx="1061720" cy="647570"/>
          </a:xfrm>
          <a:custGeom>
            <a:avLst/>
            <a:gdLst/>
            <a:ahLst/>
            <a:cxnLst/>
            <a:rect l="l" t="t" r="r" b="b"/>
            <a:pathLst>
              <a:path w="724535" h="2492375">
                <a:moveTo>
                  <a:pt x="0" y="2408174"/>
                </a:moveTo>
                <a:lnTo>
                  <a:pt x="16078" y="2491867"/>
                </a:lnTo>
                <a:lnTo>
                  <a:pt x="69313" y="2433320"/>
                </a:lnTo>
                <a:lnTo>
                  <a:pt x="42418" y="2433320"/>
                </a:lnTo>
                <a:lnTo>
                  <a:pt x="24079" y="2428240"/>
                </a:lnTo>
                <a:lnTo>
                  <a:pt x="27533" y="2415943"/>
                </a:lnTo>
                <a:lnTo>
                  <a:pt x="0" y="2408174"/>
                </a:lnTo>
                <a:close/>
              </a:path>
              <a:path w="724535" h="2492375">
                <a:moveTo>
                  <a:pt x="27533" y="2415943"/>
                </a:moveTo>
                <a:lnTo>
                  <a:pt x="24079" y="2428240"/>
                </a:lnTo>
                <a:lnTo>
                  <a:pt x="42418" y="2433320"/>
                </a:lnTo>
                <a:lnTo>
                  <a:pt x="45846" y="2421112"/>
                </a:lnTo>
                <a:lnTo>
                  <a:pt x="27533" y="2415943"/>
                </a:lnTo>
                <a:close/>
              </a:path>
              <a:path w="724535" h="2492375">
                <a:moveTo>
                  <a:pt x="45846" y="2421112"/>
                </a:moveTo>
                <a:lnTo>
                  <a:pt x="42418" y="2433320"/>
                </a:lnTo>
                <a:lnTo>
                  <a:pt x="69313" y="2433320"/>
                </a:lnTo>
                <a:lnTo>
                  <a:pt x="73355" y="2428875"/>
                </a:lnTo>
                <a:lnTo>
                  <a:pt x="45846" y="2421112"/>
                </a:lnTo>
                <a:close/>
              </a:path>
              <a:path w="724535" h="2492375">
                <a:moveTo>
                  <a:pt x="706158" y="0"/>
                </a:moveTo>
                <a:lnTo>
                  <a:pt x="27533" y="2415943"/>
                </a:lnTo>
                <a:lnTo>
                  <a:pt x="45846" y="2421112"/>
                </a:lnTo>
                <a:lnTo>
                  <a:pt x="724446" y="5080"/>
                </a:lnTo>
                <a:lnTo>
                  <a:pt x="706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82296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9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4" descr="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499" y="277818"/>
            <a:ext cx="7921869" cy="4841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механизма поручительства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1\Desktop\Международное сотрудничество\Форум GIZ\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762000"/>
            <a:ext cx="8486775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7630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7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4" descr="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499" y="277818"/>
            <a:ext cx="7921869" cy="4841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Карнет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АТА содержит пять основных элементов - базовых принципов, на которых базируется вся система: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устранение </a:t>
            </a:r>
            <a:r>
              <a:rPr lang="ru-RU" sz="2000" dirty="0">
                <a:solidFill>
                  <a:srgbClr val="002060"/>
                </a:solidFill>
              </a:rPr>
              <a:t>необходимости в оформлении национальных таможенных документов в стране временного ввоза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товары </a:t>
            </a:r>
            <a:r>
              <a:rPr lang="ru-RU" sz="2000" dirty="0">
                <a:solidFill>
                  <a:srgbClr val="002060"/>
                </a:solidFill>
              </a:rPr>
              <a:t>должны сопровождаться </a:t>
            </a:r>
            <a:r>
              <a:rPr lang="ru-RU" sz="2000" dirty="0" err="1">
                <a:solidFill>
                  <a:srgbClr val="002060"/>
                </a:solidFill>
              </a:rPr>
              <a:t>Карнетом</a:t>
            </a:r>
            <a:r>
              <a:rPr lang="ru-RU" sz="2000" dirty="0">
                <a:solidFill>
                  <a:srgbClr val="002060"/>
                </a:solidFill>
              </a:rPr>
              <a:t> АТА, принятым к оформлению в государстве отправления и служащим документом контроля в государствах отправления, назначения и транзита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уплата </a:t>
            </a:r>
            <a:r>
              <a:rPr lang="ru-RU" sz="2000" dirty="0">
                <a:solidFill>
                  <a:srgbClr val="002060"/>
                </a:solidFill>
              </a:rPr>
              <a:t>таможенных пошлин и налогов, в отношении которых существует риск неуплаты, должны быть обеспечены международной </a:t>
            </a:r>
            <a:r>
              <a:rPr lang="ru-RU" sz="2000" dirty="0" smtClean="0">
                <a:solidFill>
                  <a:srgbClr val="002060"/>
                </a:solidFill>
              </a:rPr>
              <a:t>гарантией;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учреждение </a:t>
            </a:r>
            <a:r>
              <a:rPr lang="ru-RU" sz="2000" dirty="0">
                <a:solidFill>
                  <a:srgbClr val="002060"/>
                </a:solidFill>
              </a:rPr>
              <a:t>международной гарантирующей сети, состоящей из национальных гарантирующих организаций (торговых палат) и контролируемой Всемирной федерацией палат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принцип </a:t>
            </a:r>
            <a:r>
              <a:rPr lang="ru-RU" sz="2000" dirty="0">
                <a:solidFill>
                  <a:srgbClr val="002060"/>
                </a:solidFill>
              </a:rPr>
              <a:t>свободы выбора международного (</a:t>
            </a:r>
            <a:r>
              <a:rPr lang="ru-RU" sz="2000" dirty="0" err="1">
                <a:solidFill>
                  <a:srgbClr val="002060"/>
                </a:solidFill>
              </a:rPr>
              <a:t>Карнет</a:t>
            </a:r>
            <a:r>
              <a:rPr lang="ru-RU" sz="2000" dirty="0">
                <a:solidFill>
                  <a:srgbClr val="002060"/>
                </a:solidFill>
              </a:rPr>
              <a:t> АТА) или национального (таможенная декларация на временный ввоз) режима временного ввоза для участников торговли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4505">
              <a:lnSpc>
                <a:spcPct val="100000"/>
              </a:lnSpc>
            </a:pPr>
            <a:r>
              <a:rPr spc="-5" dirty="0"/>
              <a:t>Спасибо за</a:t>
            </a:r>
            <a:r>
              <a:rPr spc="-25" dirty="0"/>
              <a:t> </a:t>
            </a:r>
            <a:r>
              <a:rPr spc="-5" dirty="0"/>
              <a:t>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4" descr="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1000"/>
            <a:ext cx="9144000" cy="5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499" y="506418"/>
            <a:ext cx="7921869" cy="48418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ЦАРЭС по упрощению транзитной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8153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согласованные юридические и нормативные реформы и доступ к основным международным конвенциям для создания согласованной юридической базы,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совершенствование Международной таможенной транзитной системы ТИР посредством обязательного взаимного признания страной процедур таможенного контроля, таможенных печатей и штампов другой страны,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улучшение информационной и коммуникационной инфраструктуры для транзита (ИКИ),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глубокое исследование применимости основных региональных транзитных систем, таких как Общая система Европейского союза и Транзитная система Сообщества,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более тесное сотрудничество с заинтересованными лицами, такими как транспортные и торговые ассоциации,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более значительная степень участия в основных международных форумах по вопросам транзита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обучение и строительство учреждений.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2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Documents and Settings\potlov_d\Рабочий стол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/>
          <a:stretch>
            <a:fillRect/>
          </a:stretch>
        </p:blipFill>
        <p:spPr bwMode="auto">
          <a:xfrm>
            <a:off x="0" y="548680"/>
            <a:ext cx="9144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" name="Овал 211"/>
          <p:cNvSpPr/>
          <p:nvPr/>
        </p:nvSpPr>
        <p:spPr bwMode="auto">
          <a:xfrm>
            <a:off x="6334125" y="3039468"/>
            <a:ext cx="144463" cy="14446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9" name="Полилиния 218"/>
          <p:cNvSpPr/>
          <p:nvPr/>
        </p:nvSpPr>
        <p:spPr>
          <a:xfrm>
            <a:off x="5286375" y="1961558"/>
            <a:ext cx="1098550" cy="500063"/>
          </a:xfrm>
          <a:custGeom>
            <a:avLst/>
            <a:gdLst>
              <a:gd name="connsiteX0" fmla="*/ 0 w 1073150"/>
              <a:gd name="connsiteY0" fmla="*/ 285750 h 511175"/>
              <a:gd name="connsiteX1" fmla="*/ 241300 w 1073150"/>
              <a:gd name="connsiteY1" fmla="*/ 463550 h 511175"/>
              <a:gd name="connsiteX2" fmla="*/ 374650 w 1073150"/>
              <a:gd name="connsiteY2" fmla="*/ 438150 h 511175"/>
              <a:gd name="connsiteX3" fmla="*/ 1028700 w 1073150"/>
              <a:gd name="connsiteY3" fmla="*/ 25400 h 511175"/>
              <a:gd name="connsiteX4" fmla="*/ 1028700 w 1073150"/>
              <a:gd name="connsiteY4" fmla="*/ 25400 h 511175"/>
              <a:gd name="connsiteX5" fmla="*/ 1073150 w 1073150"/>
              <a:gd name="connsiteY5" fmla="*/ 0 h 511175"/>
              <a:gd name="connsiteX0" fmla="*/ 0 w 1073150"/>
              <a:gd name="connsiteY0" fmla="*/ 285750 h 499492"/>
              <a:gd name="connsiteX1" fmla="*/ 108446 w 1073150"/>
              <a:gd name="connsiteY1" fmla="*/ 393452 h 499492"/>
              <a:gd name="connsiteX2" fmla="*/ 374650 w 1073150"/>
              <a:gd name="connsiteY2" fmla="*/ 438150 h 499492"/>
              <a:gd name="connsiteX3" fmla="*/ 1028700 w 1073150"/>
              <a:gd name="connsiteY3" fmla="*/ 25400 h 499492"/>
              <a:gd name="connsiteX4" fmla="*/ 1028700 w 1073150"/>
              <a:gd name="connsiteY4" fmla="*/ 25400 h 499492"/>
              <a:gd name="connsiteX5" fmla="*/ 1073150 w 1073150"/>
              <a:gd name="connsiteY5" fmla="*/ 0 h 499492"/>
              <a:gd name="connsiteX0" fmla="*/ 0 w 1073150"/>
              <a:gd name="connsiteY0" fmla="*/ 285750 h 499492"/>
              <a:gd name="connsiteX1" fmla="*/ 108446 w 1073150"/>
              <a:gd name="connsiteY1" fmla="*/ 393452 h 499492"/>
              <a:gd name="connsiteX2" fmla="*/ 374650 w 1073150"/>
              <a:gd name="connsiteY2" fmla="*/ 438150 h 499492"/>
              <a:gd name="connsiteX3" fmla="*/ 1028700 w 1073150"/>
              <a:gd name="connsiteY3" fmla="*/ 25400 h 499492"/>
              <a:gd name="connsiteX4" fmla="*/ 1028700 w 1073150"/>
              <a:gd name="connsiteY4" fmla="*/ 25400 h 499492"/>
              <a:gd name="connsiteX5" fmla="*/ 1073150 w 1073150"/>
              <a:gd name="connsiteY5" fmla="*/ 0 h 499492"/>
              <a:gd name="connsiteX0" fmla="*/ 0 w 1073150"/>
              <a:gd name="connsiteY0" fmla="*/ 285750 h 499492"/>
              <a:gd name="connsiteX1" fmla="*/ 108446 w 1073150"/>
              <a:gd name="connsiteY1" fmla="*/ 393452 h 499492"/>
              <a:gd name="connsiteX2" fmla="*/ 374650 w 1073150"/>
              <a:gd name="connsiteY2" fmla="*/ 438150 h 499492"/>
              <a:gd name="connsiteX3" fmla="*/ 1028700 w 1073150"/>
              <a:gd name="connsiteY3" fmla="*/ 25400 h 499492"/>
              <a:gd name="connsiteX4" fmla="*/ 1028700 w 1073150"/>
              <a:gd name="connsiteY4" fmla="*/ 25400 h 499492"/>
              <a:gd name="connsiteX5" fmla="*/ 1073150 w 1073150"/>
              <a:gd name="connsiteY5" fmla="*/ 0 h 499492"/>
              <a:gd name="connsiteX0" fmla="*/ 0 w 1073150"/>
              <a:gd name="connsiteY0" fmla="*/ 285750 h 499492"/>
              <a:gd name="connsiteX1" fmla="*/ 108446 w 1073150"/>
              <a:gd name="connsiteY1" fmla="*/ 393452 h 499492"/>
              <a:gd name="connsiteX2" fmla="*/ 374650 w 1073150"/>
              <a:gd name="connsiteY2" fmla="*/ 438150 h 499492"/>
              <a:gd name="connsiteX3" fmla="*/ 1028700 w 1073150"/>
              <a:gd name="connsiteY3" fmla="*/ 25400 h 499492"/>
              <a:gd name="connsiteX4" fmla="*/ 1028700 w 1073150"/>
              <a:gd name="connsiteY4" fmla="*/ 25400 h 499492"/>
              <a:gd name="connsiteX5" fmla="*/ 1073150 w 1073150"/>
              <a:gd name="connsiteY5" fmla="*/ 0 h 499492"/>
              <a:gd name="connsiteX0" fmla="*/ 0 w 1073150"/>
              <a:gd name="connsiteY0" fmla="*/ 285750 h 513333"/>
              <a:gd name="connsiteX1" fmla="*/ 180454 w 1073150"/>
              <a:gd name="connsiteY1" fmla="*/ 465460 h 513333"/>
              <a:gd name="connsiteX2" fmla="*/ 374650 w 1073150"/>
              <a:gd name="connsiteY2" fmla="*/ 438150 h 513333"/>
              <a:gd name="connsiteX3" fmla="*/ 1028700 w 1073150"/>
              <a:gd name="connsiteY3" fmla="*/ 25400 h 513333"/>
              <a:gd name="connsiteX4" fmla="*/ 1028700 w 1073150"/>
              <a:gd name="connsiteY4" fmla="*/ 25400 h 513333"/>
              <a:gd name="connsiteX5" fmla="*/ 1073150 w 1073150"/>
              <a:gd name="connsiteY5" fmla="*/ 0 h 513333"/>
              <a:gd name="connsiteX0" fmla="*/ 0 w 1073150"/>
              <a:gd name="connsiteY0" fmla="*/ 285750 h 513333"/>
              <a:gd name="connsiteX1" fmla="*/ 180454 w 1073150"/>
              <a:gd name="connsiteY1" fmla="*/ 465460 h 513333"/>
              <a:gd name="connsiteX2" fmla="*/ 374650 w 1073150"/>
              <a:gd name="connsiteY2" fmla="*/ 438150 h 513333"/>
              <a:gd name="connsiteX3" fmla="*/ 1028700 w 1073150"/>
              <a:gd name="connsiteY3" fmla="*/ 25400 h 513333"/>
              <a:gd name="connsiteX4" fmla="*/ 1028700 w 1073150"/>
              <a:gd name="connsiteY4" fmla="*/ 25400 h 513333"/>
              <a:gd name="connsiteX5" fmla="*/ 1073150 w 1073150"/>
              <a:gd name="connsiteY5" fmla="*/ 0 h 513333"/>
              <a:gd name="connsiteX0" fmla="*/ 0 w 1073150"/>
              <a:gd name="connsiteY0" fmla="*/ 285750 h 511493"/>
              <a:gd name="connsiteX1" fmla="*/ 180454 w 1073150"/>
              <a:gd name="connsiteY1" fmla="*/ 465460 h 511493"/>
              <a:gd name="connsiteX2" fmla="*/ 374650 w 1073150"/>
              <a:gd name="connsiteY2" fmla="*/ 438150 h 511493"/>
              <a:gd name="connsiteX3" fmla="*/ 1028700 w 1073150"/>
              <a:gd name="connsiteY3" fmla="*/ 25400 h 511493"/>
              <a:gd name="connsiteX4" fmla="*/ 1028700 w 1073150"/>
              <a:gd name="connsiteY4" fmla="*/ 25400 h 511493"/>
              <a:gd name="connsiteX5" fmla="*/ 1073150 w 1073150"/>
              <a:gd name="connsiteY5" fmla="*/ 0 h 511493"/>
              <a:gd name="connsiteX0" fmla="*/ 0 w 1073150"/>
              <a:gd name="connsiteY0" fmla="*/ 285750 h 499492"/>
              <a:gd name="connsiteX1" fmla="*/ 180454 w 1073150"/>
              <a:gd name="connsiteY1" fmla="*/ 393452 h 499492"/>
              <a:gd name="connsiteX2" fmla="*/ 374650 w 1073150"/>
              <a:gd name="connsiteY2" fmla="*/ 438150 h 499492"/>
              <a:gd name="connsiteX3" fmla="*/ 1028700 w 1073150"/>
              <a:gd name="connsiteY3" fmla="*/ 25400 h 499492"/>
              <a:gd name="connsiteX4" fmla="*/ 1028700 w 1073150"/>
              <a:gd name="connsiteY4" fmla="*/ 25400 h 499492"/>
              <a:gd name="connsiteX5" fmla="*/ 1073150 w 1073150"/>
              <a:gd name="connsiteY5" fmla="*/ 0 h 499492"/>
              <a:gd name="connsiteX0" fmla="*/ 0 w 1073150"/>
              <a:gd name="connsiteY0" fmla="*/ 285750 h 499492"/>
              <a:gd name="connsiteX1" fmla="*/ 180454 w 1073150"/>
              <a:gd name="connsiteY1" fmla="*/ 393452 h 499492"/>
              <a:gd name="connsiteX2" fmla="*/ 374650 w 1073150"/>
              <a:gd name="connsiteY2" fmla="*/ 438150 h 499492"/>
              <a:gd name="connsiteX3" fmla="*/ 1028700 w 1073150"/>
              <a:gd name="connsiteY3" fmla="*/ 25400 h 499492"/>
              <a:gd name="connsiteX4" fmla="*/ 1028700 w 1073150"/>
              <a:gd name="connsiteY4" fmla="*/ 25400 h 499492"/>
              <a:gd name="connsiteX5" fmla="*/ 1073150 w 1073150"/>
              <a:gd name="connsiteY5" fmla="*/ 0 h 499492"/>
              <a:gd name="connsiteX0" fmla="*/ 0 w 1073150"/>
              <a:gd name="connsiteY0" fmla="*/ 285750 h 499492"/>
              <a:gd name="connsiteX1" fmla="*/ 180454 w 1073150"/>
              <a:gd name="connsiteY1" fmla="*/ 393452 h 499492"/>
              <a:gd name="connsiteX2" fmla="*/ 374650 w 1073150"/>
              <a:gd name="connsiteY2" fmla="*/ 438150 h 499492"/>
              <a:gd name="connsiteX3" fmla="*/ 1028700 w 1073150"/>
              <a:gd name="connsiteY3" fmla="*/ 25400 h 499492"/>
              <a:gd name="connsiteX4" fmla="*/ 1028700 w 1073150"/>
              <a:gd name="connsiteY4" fmla="*/ 25400 h 499492"/>
              <a:gd name="connsiteX5" fmla="*/ 1073150 w 1073150"/>
              <a:gd name="connsiteY5" fmla="*/ 0 h 499492"/>
              <a:gd name="connsiteX0" fmla="*/ 157 w 1073307"/>
              <a:gd name="connsiteY0" fmla="*/ 285750 h 499492"/>
              <a:gd name="connsiteX1" fmla="*/ 57879 w 1073307"/>
              <a:gd name="connsiteY1" fmla="*/ 245372 h 499492"/>
              <a:gd name="connsiteX2" fmla="*/ 180611 w 1073307"/>
              <a:gd name="connsiteY2" fmla="*/ 393452 h 499492"/>
              <a:gd name="connsiteX3" fmla="*/ 374807 w 1073307"/>
              <a:gd name="connsiteY3" fmla="*/ 438150 h 499492"/>
              <a:gd name="connsiteX4" fmla="*/ 1028857 w 1073307"/>
              <a:gd name="connsiteY4" fmla="*/ 25400 h 499492"/>
              <a:gd name="connsiteX5" fmla="*/ 1028857 w 1073307"/>
              <a:gd name="connsiteY5" fmla="*/ 25400 h 499492"/>
              <a:gd name="connsiteX6" fmla="*/ 1073307 w 1073307"/>
              <a:gd name="connsiteY6" fmla="*/ 0 h 499492"/>
              <a:gd name="connsiteX0" fmla="*/ 157 w 1073307"/>
              <a:gd name="connsiteY0" fmla="*/ 285750 h 499492"/>
              <a:gd name="connsiteX1" fmla="*/ 57879 w 1073307"/>
              <a:gd name="connsiteY1" fmla="*/ 245372 h 499492"/>
              <a:gd name="connsiteX2" fmla="*/ 180611 w 1073307"/>
              <a:gd name="connsiteY2" fmla="*/ 393452 h 499492"/>
              <a:gd name="connsiteX3" fmla="*/ 374807 w 1073307"/>
              <a:gd name="connsiteY3" fmla="*/ 438150 h 499492"/>
              <a:gd name="connsiteX4" fmla="*/ 1028857 w 1073307"/>
              <a:gd name="connsiteY4" fmla="*/ 25400 h 499492"/>
              <a:gd name="connsiteX5" fmla="*/ 1028857 w 1073307"/>
              <a:gd name="connsiteY5" fmla="*/ 25400 h 499492"/>
              <a:gd name="connsiteX6" fmla="*/ 1073307 w 1073307"/>
              <a:gd name="connsiteY6" fmla="*/ 0 h 499492"/>
              <a:gd name="connsiteX0" fmla="*/ 24766 w 1097916"/>
              <a:gd name="connsiteY0" fmla="*/ 285750 h 499492"/>
              <a:gd name="connsiteX1" fmla="*/ 82488 w 1097916"/>
              <a:gd name="connsiteY1" fmla="*/ 245372 h 499492"/>
              <a:gd name="connsiteX2" fmla="*/ 205220 w 1097916"/>
              <a:gd name="connsiteY2" fmla="*/ 393452 h 499492"/>
              <a:gd name="connsiteX3" fmla="*/ 399416 w 1097916"/>
              <a:gd name="connsiteY3" fmla="*/ 438150 h 499492"/>
              <a:gd name="connsiteX4" fmla="*/ 1053466 w 1097916"/>
              <a:gd name="connsiteY4" fmla="*/ 25400 h 499492"/>
              <a:gd name="connsiteX5" fmla="*/ 1053466 w 1097916"/>
              <a:gd name="connsiteY5" fmla="*/ 25400 h 499492"/>
              <a:gd name="connsiteX6" fmla="*/ 1097916 w 1097916"/>
              <a:gd name="connsiteY6" fmla="*/ 0 h 49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916" h="499492">
                <a:moveTo>
                  <a:pt x="24766" y="285750"/>
                </a:moveTo>
                <a:cubicBezTo>
                  <a:pt x="24609" y="286925"/>
                  <a:pt x="52412" y="227422"/>
                  <a:pt x="82488" y="245372"/>
                </a:cubicBezTo>
                <a:cubicBezTo>
                  <a:pt x="0" y="281404"/>
                  <a:pt x="142622" y="369227"/>
                  <a:pt x="205220" y="393452"/>
                </a:cubicBezTo>
                <a:cubicBezTo>
                  <a:pt x="331808" y="458936"/>
                  <a:pt x="258042" y="499492"/>
                  <a:pt x="399416" y="438150"/>
                </a:cubicBezTo>
                <a:cubicBezTo>
                  <a:pt x="540790" y="376808"/>
                  <a:pt x="1053466" y="25400"/>
                  <a:pt x="1053466" y="25400"/>
                </a:cubicBezTo>
                <a:lnTo>
                  <a:pt x="1053466" y="25400"/>
                </a:lnTo>
                <a:lnTo>
                  <a:pt x="1097916" y="0"/>
                </a:lnTo>
              </a:path>
            </a:pathLst>
          </a:custGeom>
          <a:ln w="50800" cap="rnd">
            <a:solidFill>
              <a:srgbClr val="FFFF00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7" name="Полилиния 216"/>
          <p:cNvSpPr/>
          <p:nvPr/>
        </p:nvSpPr>
        <p:spPr>
          <a:xfrm>
            <a:off x="1565275" y="2171109"/>
            <a:ext cx="3786188" cy="1368425"/>
          </a:xfrm>
          <a:custGeom>
            <a:avLst/>
            <a:gdLst>
              <a:gd name="connsiteX0" fmla="*/ 0 w 3890282"/>
              <a:gd name="connsiteY0" fmla="*/ 308882 h 1371600"/>
              <a:gd name="connsiteX1" fmla="*/ 318408 w 3890282"/>
              <a:gd name="connsiteY1" fmla="*/ 700768 h 1371600"/>
              <a:gd name="connsiteX2" fmla="*/ 1338943 w 3890282"/>
              <a:gd name="connsiteY2" fmla="*/ 970189 h 1371600"/>
              <a:gd name="connsiteX3" fmla="*/ 1763486 w 3890282"/>
              <a:gd name="connsiteY3" fmla="*/ 1011011 h 1371600"/>
              <a:gd name="connsiteX4" fmla="*/ 2081893 w 3890282"/>
              <a:gd name="connsiteY4" fmla="*/ 1264104 h 1371600"/>
              <a:gd name="connsiteX5" fmla="*/ 2449286 w 3890282"/>
              <a:gd name="connsiteY5" fmla="*/ 1362075 h 1371600"/>
              <a:gd name="connsiteX6" fmla="*/ 2612572 w 3890282"/>
              <a:gd name="connsiteY6" fmla="*/ 1206954 h 1371600"/>
              <a:gd name="connsiteX7" fmla="*/ 2604408 w 3890282"/>
              <a:gd name="connsiteY7" fmla="*/ 929368 h 1371600"/>
              <a:gd name="connsiteX8" fmla="*/ 2865665 w 3890282"/>
              <a:gd name="connsiteY8" fmla="*/ 676275 h 1371600"/>
              <a:gd name="connsiteX9" fmla="*/ 3167743 w 3890282"/>
              <a:gd name="connsiteY9" fmla="*/ 415018 h 1371600"/>
              <a:gd name="connsiteX10" fmla="*/ 3771900 w 3890282"/>
              <a:gd name="connsiteY10" fmla="*/ 55789 h 1371600"/>
              <a:gd name="connsiteX11" fmla="*/ 3878036 w 3890282"/>
              <a:gd name="connsiteY11" fmla="*/ 80282 h 1371600"/>
              <a:gd name="connsiteX0" fmla="*/ 0 w 3884159"/>
              <a:gd name="connsiteY0" fmla="*/ 268741 h 1331459"/>
              <a:gd name="connsiteX1" fmla="*/ 318408 w 3884159"/>
              <a:gd name="connsiteY1" fmla="*/ 660627 h 1331459"/>
              <a:gd name="connsiteX2" fmla="*/ 1338943 w 3884159"/>
              <a:gd name="connsiteY2" fmla="*/ 930048 h 1331459"/>
              <a:gd name="connsiteX3" fmla="*/ 1763486 w 3884159"/>
              <a:gd name="connsiteY3" fmla="*/ 970870 h 1331459"/>
              <a:gd name="connsiteX4" fmla="*/ 2081893 w 3884159"/>
              <a:gd name="connsiteY4" fmla="*/ 1223963 h 1331459"/>
              <a:gd name="connsiteX5" fmla="*/ 2449286 w 3884159"/>
              <a:gd name="connsiteY5" fmla="*/ 1321934 h 1331459"/>
              <a:gd name="connsiteX6" fmla="*/ 2612572 w 3884159"/>
              <a:gd name="connsiteY6" fmla="*/ 1166813 h 1331459"/>
              <a:gd name="connsiteX7" fmla="*/ 2604408 w 3884159"/>
              <a:gd name="connsiteY7" fmla="*/ 889227 h 1331459"/>
              <a:gd name="connsiteX8" fmla="*/ 2865665 w 3884159"/>
              <a:gd name="connsiteY8" fmla="*/ 636134 h 1331459"/>
              <a:gd name="connsiteX9" fmla="*/ 3167743 w 3884159"/>
              <a:gd name="connsiteY9" fmla="*/ 374877 h 1331459"/>
              <a:gd name="connsiteX10" fmla="*/ 3564193 w 3884159"/>
              <a:gd name="connsiteY10" fmla="*/ 146936 h 1331459"/>
              <a:gd name="connsiteX11" fmla="*/ 3878036 w 3884159"/>
              <a:gd name="connsiteY11" fmla="*/ 40141 h 1331459"/>
              <a:gd name="connsiteX0" fmla="*/ 0 w 3786341"/>
              <a:gd name="connsiteY0" fmla="*/ 305962 h 1368680"/>
              <a:gd name="connsiteX1" fmla="*/ 318408 w 3786341"/>
              <a:gd name="connsiteY1" fmla="*/ 697848 h 1368680"/>
              <a:gd name="connsiteX2" fmla="*/ 1338943 w 3786341"/>
              <a:gd name="connsiteY2" fmla="*/ 967269 h 1368680"/>
              <a:gd name="connsiteX3" fmla="*/ 1763486 w 3786341"/>
              <a:gd name="connsiteY3" fmla="*/ 1008091 h 1368680"/>
              <a:gd name="connsiteX4" fmla="*/ 2081893 w 3786341"/>
              <a:gd name="connsiteY4" fmla="*/ 1261184 h 1368680"/>
              <a:gd name="connsiteX5" fmla="*/ 2449286 w 3786341"/>
              <a:gd name="connsiteY5" fmla="*/ 1359155 h 1368680"/>
              <a:gd name="connsiteX6" fmla="*/ 2612572 w 3786341"/>
              <a:gd name="connsiteY6" fmla="*/ 1204034 h 1368680"/>
              <a:gd name="connsiteX7" fmla="*/ 2604408 w 3786341"/>
              <a:gd name="connsiteY7" fmla="*/ 926448 h 1368680"/>
              <a:gd name="connsiteX8" fmla="*/ 2865665 w 3786341"/>
              <a:gd name="connsiteY8" fmla="*/ 673355 h 1368680"/>
              <a:gd name="connsiteX9" fmla="*/ 3167743 w 3786341"/>
              <a:gd name="connsiteY9" fmla="*/ 412098 h 1368680"/>
              <a:gd name="connsiteX10" fmla="*/ 3564193 w 3786341"/>
              <a:gd name="connsiteY10" fmla="*/ 184157 h 1368680"/>
              <a:gd name="connsiteX11" fmla="*/ 3780218 w 3786341"/>
              <a:gd name="connsiteY11" fmla="*/ 40141 h 13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86341" h="1368680">
                <a:moveTo>
                  <a:pt x="0" y="305962"/>
                </a:moveTo>
                <a:cubicBezTo>
                  <a:pt x="47625" y="446796"/>
                  <a:pt x="95251" y="587630"/>
                  <a:pt x="318408" y="697848"/>
                </a:cubicBezTo>
                <a:cubicBezTo>
                  <a:pt x="541565" y="808066"/>
                  <a:pt x="1098097" y="915562"/>
                  <a:pt x="1338943" y="967269"/>
                </a:cubicBezTo>
                <a:cubicBezTo>
                  <a:pt x="1579789" y="1018976"/>
                  <a:pt x="1639661" y="959105"/>
                  <a:pt x="1763486" y="1008091"/>
                </a:cubicBezTo>
                <a:cubicBezTo>
                  <a:pt x="1887311" y="1057077"/>
                  <a:pt x="1967593" y="1202673"/>
                  <a:pt x="2081893" y="1261184"/>
                </a:cubicBezTo>
                <a:cubicBezTo>
                  <a:pt x="2196193" y="1319695"/>
                  <a:pt x="2360840" y="1368680"/>
                  <a:pt x="2449286" y="1359155"/>
                </a:cubicBezTo>
                <a:cubicBezTo>
                  <a:pt x="2537732" y="1349630"/>
                  <a:pt x="2586718" y="1276152"/>
                  <a:pt x="2612572" y="1204034"/>
                </a:cubicBezTo>
                <a:cubicBezTo>
                  <a:pt x="2638426" y="1131916"/>
                  <a:pt x="2562226" y="1014894"/>
                  <a:pt x="2604408" y="926448"/>
                </a:cubicBezTo>
                <a:cubicBezTo>
                  <a:pt x="2646590" y="838002"/>
                  <a:pt x="2771776" y="759080"/>
                  <a:pt x="2865665" y="673355"/>
                </a:cubicBezTo>
                <a:cubicBezTo>
                  <a:pt x="2959554" y="587630"/>
                  <a:pt x="3051322" y="493631"/>
                  <a:pt x="3167743" y="412098"/>
                </a:cubicBezTo>
                <a:cubicBezTo>
                  <a:pt x="3284164" y="330565"/>
                  <a:pt x="3462114" y="246150"/>
                  <a:pt x="3564193" y="184157"/>
                </a:cubicBezTo>
                <a:cubicBezTo>
                  <a:pt x="3666272" y="122164"/>
                  <a:pt x="3786341" y="0"/>
                  <a:pt x="3780218" y="40141"/>
                </a:cubicBezTo>
              </a:path>
            </a:pathLst>
          </a:custGeom>
          <a:ln w="50800" cap="rnd">
            <a:solidFill>
              <a:srgbClr val="FFFF00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8" name="AutoShape 6" descr="http://upload.wikimedia.org/wikipedia/commons/thumb/f/f3/Flag_of_Russia.svg/900px-Flag_of_Russia.svg.png"/>
          <p:cNvSpPr>
            <a:spLocks noChangeAspect="1" noChangeArrowheads="1"/>
          </p:cNvSpPr>
          <p:nvPr/>
        </p:nvSpPr>
        <p:spPr bwMode="auto">
          <a:xfrm>
            <a:off x="-323848" y="-403225"/>
            <a:ext cx="7153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0" tIns="45642" rIns="91280" bIns="45642"/>
          <a:lstStyle>
            <a:lvl1pPr defTabSz="9112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9" name="Овал 198"/>
          <p:cNvSpPr/>
          <p:nvPr/>
        </p:nvSpPr>
        <p:spPr bwMode="auto">
          <a:xfrm>
            <a:off x="5220074" y="993851"/>
            <a:ext cx="87923" cy="74613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1" name="Полилиния 200"/>
          <p:cNvSpPr/>
          <p:nvPr/>
        </p:nvSpPr>
        <p:spPr>
          <a:xfrm>
            <a:off x="1514477" y="1847255"/>
            <a:ext cx="288925" cy="514350"/>
          </a:xfrm>
          <a:custGeom>
            <a:avLst/>
            <a:gdLst>
              <a:gd name="connsiteX0" fmla="*/ 34925 w 288925"/>
              <a:gd name="connsiteY0" fmla="*/ 514350 h 514350"/>
              <a:gd name="connsiteX1" fmla="*/ 15875 w 288925"/>
              <a:gd name="connsiteY1" fmla="*/ 368300 h 514350"/>
              <a:gd name="connsiteX2" fmla="*/ 130175 w 288925"/>
              <a:gd name="connsiteY2" fmla="*/ 165100 h 514350"/>
              <a:gd name="connsiteX3" fmla="*/ 288925 w 288925"/>
              <a:gd name="connsiteY3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25" h="514350">
                <a:moveTo>
                  <a:pt x="34925" y="514350"/>
                </a:moveTo>
                <a:cubicBezTo>
                  <a:pt x="17462" y="470429"/>
                  <a:pt x="0" y="426508"/>
                  <a:pt x="15875" y="368300"/>
                </a:cubicBezTo>
                <a:cubicBezTo>
                  <a:pt x="31750" y="310092"/>
                  <a:pt x="84667" y="226483"/>
                  <a:pt x="130175" y="165100"/>
                </a:cubicBezTo>
                <a:cubicBezTo>
                  <a:pt x="175683" y="103717"/>
                  <a:pt x="232304" y="51858"/>
                  <a:pt x="288925" y="0"/>
                </a:cubicBezTo>
              </a:path>
            </a:pathLst>
          </a:custGeom>
          <a:ln w="50800" cap="rnd">
            <a:solidFill>
              <a:srgbClr val="FFFF00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3" name="Полилиния 202"/>
          <p:cNvSpPr/>
          <p:nvPr/>
        </p:nvSpPr>
        <p:spPr>
          <a:xfrm>
            <a:off x="1549400" y="2101255"/>
            <a:ext cx="488950" cy="266700"/>
          </a:xfrm>
          <a:custGeom>
            <a:avLst/>
            <a:gdLst>
              <a:gd name="connsiteX0" fmla="*/ 0 w 488950"/>
              <a:gd name="connsiteY0" fmla="*/ 266700 h 266700"/>
              <a:gd name="connsiteX1" fmla="*/ 215900 w 488950"/>
              <a:gd name="connsiteY1" fmla="*/ 209550 h 266700"/>
              <a:gd name="connsiteX2" fmla="*/ 292100 w 488950"/>
              <a:gd name="connsiteY2" fmla="*/ 95250 h 266700"/>
              <a:gd name="connsiteX3" fmla="*/ 488950 w 48895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950" h="266700">
                <a:moveTo>
                  <a:pt x="0" y="266700"/>
                </a:moveTo>
                <a:cubicBezTo>
                  <a:pt x="83608" y="252412"/>
                  <a:pt x="167217" y="238125"/>
                  <a:pt x="215900" y="209550"/>
                </a:cubicBezTo>
                <a:cubicBezTo>
                  <a:pt x="264583" y="180975"/>
                  <a:pt x="246592" y="130175"/>
                  <a:pt x="292100" y="95250"/>
                </a:cubicBezTo>
                <a:cubicBezTo>
                  <a:pt x="337608" y="60325"/>
                  <a:pt x="413279" y="30162"/>
                  <a:pt x="488950" y="0"/>
                </a:cubicBezTo>
              </a:path>
            </a:pathLst>
          </a:custGeom>
          <a:ln w="50800" cap="rnd">
            <a:solidFill>
              <a:srgbClr val="FFFF00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" name="Полилиния 204"/>
          <p:cNvSpPr/>
          <p:nvPr/>
        </p:nvSpPr>
        <p:spPr>
          <a:xfrm>
            <a:off x="2047875" y="1629768"/>
            <a:ext cx="5391150" cy="1552575"/>
          </a:xfrm>
          <a:custGeom>
            <a:avLst/>
            <a:gdLst>
              <a:gd name="connsiteX0" fmla="*/ 0 w 5391150"/>
              <a:gd name="connsiteY0" fmla="*/ 464344 h 1551781"/>
              <a:gd name="connsiteX1" fmla="*/ 133350 w 5391150"/>
              <a:gd name="connsiteY1" fmla="*/ 350044 h 1551781"/>
              <a:gd name="connsiteX2" fmla="*/ 276225 w 5391150"/>
              <a:gd name="connsiteY2" fmla="*/ 307182 h 1551781"/>
              <a:gd name="connsiteX3" fmla="*/ 247650 w 5391150"/>
              <a:gd name="connsiteY3" fmla="*/ 135732 h 1551781"/>
              <a:gd name="connsiteX4" fmla="*/ 704850 w 5391150"/>
              <a:gd name="connsiteY4" fmla="*/ 64294 h 1551781"/>
              <a:gd name="connsiteX5" fmla="*/ 962025 w 5391150"/>
              <a:gd name="connsiteY5" fmla="*/ 521494 h 1551781"/>
              <a:gd name="connsiteX6" fmla="*/ 1528763 w 5391150"/>
              <a:gd name="connsiteY6" fmla="*/ 754857 h 1551781"/>
              <a:gd name="connsiteX7" fmla="*/ 1743075 w 5391150"/>
              <a:gd name="connsiteY7" fmla="*/ 764382 h 1551781"/>
              <a:gd name="connsiteX8" fmla="*/ 1819275 w 5391150"/>
              <a:gd name="connsiteY8" fmla="*/ 678657 h 1551781"/>
              <a:gd name="connsiteX9" fmla="*/ 1995488 w 5391150"/>
              <a:gd name="connsiteY9" fmla="*/ 669132 h 1551781"/>
              <a:gd name="connsiteX10" fmla="*/ 2171700 w 5391150"/>
              <a:gd name="connsiteY10" fmla="*/ 483394 h 1551781"/>
              <a:gd name="connsiteX11" fmla="*/ 2667000 w 5391150"/>
              <a:gd name="connsiteY11" fmla="*/ 169069 h 1551781"/>
              <a:gd name="connsiteX12" fmla="*/ 3319463 w 5391150"/>
              <a:gd name="connsiteY12" fmla="*/ 573882 h 1551781"/>
              <a:gd name="connsiteX13" fmla="*/ 3757613 w 5391150"/>
              <a:gd name="connsiteY13" fmla="*/ 921544 h 1551781"/>
              <a:gd name="connsiteX14" fmla="*/ 4333875 w 5391150"/>
              <a:gd name="connsiteY14" fmla="*/ 1473994 h 1551781"/>
              <a:gd name="connsiteX15" fmla="*/ 4614863 w 5391150"/>
              <a:gd name="connsiteY15" fmla="*/ 1388269 h 1551781"/>
              <a:gd name="connsiteX16" fmla="*/ 5091113 w 5391150"/>
              <a:gd name="connsiteY16" fmla="*/ 1359694 h 1551781"/>
              <a:gd name="connsiteX17" fmla="*/ 5391150 w 5391150"/>
              <a:gd name="connsiteY17" fmla="*/ 1435894 h 155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91150" h="1551781">
                <a:moveTo>
                  <a:pt x="0" y="464344"/>
                </a:moveTo>
                <a:cubicBezTo>
                  <a:pt x="43656" y="420291"/>
                  <a:pt x="87313" y="376238"/>
                  <a:pt x="133350" y="350044"/>
                </a:cubicBezTo>
                <a:cubicBezTo>
                  <a:pt x="179387" y="323850"/>
                  <a:pt x="257175" y="342901"/>
                  <a:pt x="276225" y="307182"/>
                </a:cubicBezTo>
                <a:cubicBezTo>
                  <a:pt x="295275" y="271463"/>
                  <a:pt x="176212" y="176213"/>
                  <a:pt x="247650" y="135732"/>
                </a:cubicBezTo>
                <a:cubicBezTo>
                  <a:pt x="319088" y="95251"/>
                  <a:pt x="585788" y="0"/>
                  <a:pt x="704850" y="64294"/>
                </a:cubicBezTo>
                <a:cubicBezTo>
                  <a:pt x="823912" y="128588"/>
                  <a:pt x="824706" y="406400"/>
                  <a:pt x="962025" y="521494"/>
                </a:cubicBezTo>
                <a:cubicBezTo>
                  <a:pt x="1099344" y="636588"/>
                  <a:pt x="1398588" y="714376"/>
                  <a:pt x="1528763" y="754857"/>
                </a:cubicBezTo>
                <a:cubicBezTo>
                  <a:pt x="1658938" y="795338"/>
                  <a:pt x="1694656" y="777082"/>
                  <a:pt x="1743075" y="764382"/>
                </a:cubicBezTo>
                <a:cubicBezTo>
                  <a:pt x="1791494" y="751682"/>
                  <a:pt x="1777206" y="694532"/>
                  <a:pt x="1819275" y="678657"/>
                </a:cubicBezTo>
                <a:cubicBezTo>
                  <a:pt x="1861344" y="662782"/>
                  <a:pt x="1936751" y="701676"/>
                  <a:pt x="1995488" y="669132"/>
                </a:cubicBezTo>
                <a:cubicBezTo>
                  <a:pt x="2054225" y="636588"/>
                  <a:pt x="2059781" y="566738"/>
                  <a:pt x="2171700" y="483394"/>
                </a:cubicBezTo>
                <a:cubicBezTo>
                  <a:pt x="2283619" y="400050"/>
                  <a:pt x="2475706" y="153988"/>
                  <a:pt x="2667000" y="169069"/>
                </a:cubicBezTo>
                <a:cubicBezTo>
                  <a:pt x="2858294" y="184150"/>
                  <a:pt x="3137694" y="448470"/>
                  <a:pt x="3319463" y="573882"/>
                </a:cubicBezTo>
                <a:cubicBezTo>
                  <a:pt x="3501232" y="699294"/>
                  <a:pt x="3588544" y="771525"/>
                  <a:pt x="3757613" y="921544"/>
                </a:cubicBezTo>
                <a:cubicBezTo>
                  <a:pt x="3926682" y="1071563"/>
                  <a:pt x="4191000" y="1396207"/>
                  <a:pt x="4333875" y="1473994"/>
                </a:cubicBezTo>
                <a:cubicBezTo>
                  <a:pt x="4476750" y="1551781"/>
                  <a:pt x="4488657" y="1407319"/>
                  <a:pt x="4614863" y="1388269"/>
                </a:cubicBezTo>
                <a:cubicBezTo>
                  <a:pt x="4741069" y="1369219"/>
                  <a:pt x="4961732" y="1351757"/>
                  <a:pt x="5091113" y="1359694"/>
                </a:cubicBezTo>
                <a:cubicBezTo>
                  <a:pt x="5220494" y="1367632"/>
                  <a:pt x="5305822" y="1401763"/>
                  <a:pt x="5391150" y="1435894"/>
                </a:cubicBezTo>
              </a:path>
            </a:pathLst>
          </a:custGeom>
          <a:ln w="508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7" name="Овал 196"/>
          <p:cNvSpPr/>
          <p:nvPr/>
        </p:nvSpPr>
        <p:spPr bwMode="auto">
          <a:xfrm>
            <a:off x="3707906" y="2370514"/>
            <a:ext cx="87923" cy="74613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1" name="Овал 190"/>
          <p:cNvSpPr/>
          <p:nvPr/>
        </p:nvSpPr>
        <p:spPr bwMode="auto">
          <a:xfrm>
            <a:off x="1979613" y="2059983"/>
            <a:ext cx="87312" cy="746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6" name="Полилиния 205"/>
          <p:cNvSpPr/>
          <p:nvPr/>
        </p:nvSpPr>
        <p:spPr>
          <a:xfrm>
            <a:off x="1798640" y="1491659"/>
            <a:ext cx="612775" cy="320675"/>
          </a:xfrm>
          <a:custGeom>
            <a:avLst/>
            <a:gdLst>
              <a:gd name="connsiteX0" fmla="*/ 0 w 640080"/>
              <a:gd name="connsiteY0" fmla="*/ 318770 h 318770"/>
              <a:gd name="connsiteX1" fmla="*/ 30480 w 640080"/>
              <a:gd name="connsiteY1" fmla="*/ 196850 h 318770"/>
              <a:gd name="connsiteX2" fmla="*/ 91440 w 640080"/>
              <a:gd name="connsiteY2" fmla="*/ 59690 h 318770"/>
              <a:gd name="connsiteX3" fmla="*/ 381000 w 640080"/>
              <a:gd name="connsiteY3" fmla="*/ 21590 h 318770"/>
              <a:gd name="connsiteX4" fmla="*/ 640080 w 640080"/>
              <a:gd name="connsiteY4" fmla="*/ 189230 h 318770"/>
              <a:gd name="connsiteX0" fmla="*/ 0 w 685448"/>
              <a:gd name="connsiteY0" fmla="*/ 321630 h 321630"/>
              <a:gd name="connsiteX1" fmla="*/ 30480 w 685448"/>
              <a:gd name="connsiteY1" fmla="*/ 199710 h 321630"/>
              <a:gd name="connsiteX2" fmla="*/ 91440 w 685448"/>
              <a:gd name="connsiteY2" fmla="*/ 62550 h 321630"/>
              <a:gd name="connsiteX3" fmla="*/ 381000 w 685448"/>
              <a:gd name="connsiteY3" fmla="*/ 24450 h 321630"/>
              <a:gd name="connsiteX4" fmla="*/ 685448 w 685448"/>
              <a:gd name="connsiteY4" fmla="*/ 209250 h 321630"/>
              <a:gd name="connsiteX0" fmla="*/ 0 w 613440"/>
              <a:gd name="connsiteY0" fmla="*/ 321630 h 321630"/>
              <a:gd name="connsiteX1" fmla="*/ 30480 w 613440"/>
              <a:gd name="connsiteY1" fmla="*/ 199710 h 321630"/>
              <a:gd name="connsiteX2" fmla="*/ 91440 w 613440"/>
              <a:gd name="connsiteY2" fmla="*/ 62550 h 321630"/>
              <a:gd name="connsiteX3" fmla="*/ 381000 w 613440"/>
              <a:gd name="connsiteY3" fmla="*/ 24450 h 321630"/>
              <a:gd name="connsiteX4" fmla="*/ 613440 w 613440"/>
              <a:gd name="connsiteY4" fmla="*/ 209250 h 321630"/>
              <a:gd name="connsiteX0" fmla="*/ 476 w 613916"/>
              <a:gd name="connsiteY0" fmla="*/ 321630 h 321630"/>
              <a:gd name="connsiteX1" fmla="*/ 37852 w 613916"/>
              <a:gd name="connsiteY1" fmla="*/ 281258 h 321630"/>
              <a:gd name="connsiteX2" fmla="*/ 30956 w 613916"/>
              <a:gd name="connsiteY2" fmla="*/ 199710 h 321630"/>
              <a:gd name="connsiteX3" fmla="*/ 91916 w 613916"/>
              <a:gd name="connsiteY3" fmla="*/ 62550 h 321630"/>
              <a:gd name="connsiteX4" fmla="*/ 381476 w 613916"/>
              <a:gd name="connsiteY4" fmla="*/ 24450 h 321630"/>
              <a:gd name="connsiteX5" fmla="*/ 613916 w 613916"/>
              <a:gd name="connsiteY5" fmla="*/ 209250 h 321630"/>
              <a:gd name="connsiteX0" fmla="*/ 476 w 613916"/>
              <a:gd name="connsiteY0" fmla="*/ 321630 h 321630"/>
              <a:gd name="connsiteX1" fmla="*/ 37852 w 613916"/>
              <a:gd name="connsiteY1" fmla="*/ 281258 h 321630"/>
              <a:gd name="connsiteX2" fmla="*/ 30956 w 613916"/>
              <a:gd name="connsiteY2" fmla="*/ 199710 h 321630"/>
              <a:gd name="connsiteX3" fmla="*/ 91916 w 613916"/>
              <a:gd name="connsiteY3" fmla="*/ 62550 h 321630"/>
              <a:gd name="connsiteX4" fmla="*/ 381476 w 613916"/>
              <a:gd name="connsiteY4" fmla="*/ 24450 h 321630"/>
              <a:gd name="connsiteX5" fmla="*/ 613916 w 613916"/>
              <a:gd name="connsiteY5" fmla="*/ 209250 h 321630"/>
              <a:gd name="connsiteX0" fmla="*/ 476 w 613916"/>
              <a:gd name="connsiteY0" fmla="*/ 321630 h 321630"/>
              <a:gd name="connsiteX1" fmla="*/ 37852 w 613916"/>
              <a:gd name="connsiteY1" fmla="*/ 281258 h 321630"/>
              <a:gd name="connsiteX2" fmla="*/ 30956 w 613916"/>
              <a:gd name="connsiteY2" fmla="*/ 199710 h 321630"/>
              <a:gd name="connsiteX3" fmla="*/ 91916 w 613916"/>
              <a:gd name="connsiteY3" fmla="*/ 62550 h 321630"/>
              <a:gd name="connsiteX4" fmla="*/ 381476 w 613916"/>
              <a:gd name="connsiteY4" fmla="*/ 24450 h 321630"/>
              <a:gd name="connsiteX5" fmla="*/ 613916 w 613916"/>
              <a:gd name="connsiteY5" fmla="*/ 209250 h 32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916" h="321630">
                <a:moveTo>
                  <a:pt x="476" y="321630"/>
                </a:moveTo>
                <a:cubicBezTo>
                  <a:pt x="0" y="320995"/>
                  <a:pt x="32772" y="301578"/>
                  <a:pt x="37852" y="281258"/>
                </a:cubicBezTo>
                <a:cubicBezTo>
                  <a:pt x="42932" y="260938"/>
                  <a:pt x="21945" y="236161"/>
                  <a:pt x="30956" y="199710"/>
                </a:cubicBezTo>
                <a:cubicBezTo>
                  <a:pt x="39967" y="163259"/>
                  <a:pt x="33496" y="91760"/>
                  <a:pt x="91916" y="62550"/>
                </a:cubicBezTo>
                <a:cubicBezTo>
                  <a:pt x="150336" y="33340"/>
                  <a:pt x="294476" y="0"/>
                  <a:pt x="381476" y="24450"/>
                </a:cubicBezTo>
                <a:cubicBezTo>
                  <a:pt x="468476" y="48900"/>
                  <a:pt x="530096" y="136225"/>
                  <a:pt x="613916" y="209250"/>
                </a:cubicBezTo>
              </a:path>
            </a:pathLst>
          </a:custGeom>
          <a:ln w="50800" cap="rnd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0" name="Овал 189"/>
          <p:cNvSpPr/>
          <p:nvPr/>
        </p:nvSpPr>
        <p:spPr bwMode="auto">
          <a:xfrm>
            <a:off x="1763713" y="1796459"/>
            <a:ext cx="87312" cy="746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7" name="Полилиния 206"/>
          <p:cNvSpPr/>
          <p:nvPr/>
        </p:nvSpPr>
        <p:spPr>
          <a:xfrm>
            <a:off x="2705100" y="1209083"/>
            <a:ext cx="4279900" cy="1781175"/>
          </a:xfrm>
          <a:custGeom>
            <a:avLst/>
            <a:gdLst>
              <a:gd name="connsiteX0" fmla="*/ 0 w 4279900"/>
              <a:gd name="connsiteY0" fmla="*/ 447675 h 1781175"/>
              <a:gd name="connsiteX1" fmla="*/ 266700 w 4279900"/>
              <a:gd name="connsiteY1" fmla="*/ 339725 h 1781175"/>
              <a:gd name="connsiteX2" fmla="*/ 622300 w 4279900"/>
              <a:gd name="connsiteY2" fmla="*/ 282575 h 1781175"/>
              <a:gd name="connsiteX3" fmla="*/ 1289050 w 4279900"/>
              <a:gd name="connsiteY3" fmla="*/ 34925 h 1781175"/>
              <a:gd name="connsiteX4" fmla="*/ 2387600 w 4279900"/>
              <a:gd name="connsiteY4" fmla="*/ 73025 h 1781175"/>
              <a:gd name="connsiteX5" fmla="*/ 2940050 w 4279900"/>
              <a:gd name="connsiteY5" fmla="*/ 339725 h 1781175"/>
              <a:gd name="connsiteX6" fmla="*/ 3441700 w 4279900"/>
              <a:gd name="connsiteY6" fmla="*/ 498475 h 1781175"/>
              <a:gd name="connsiteX7" fmla="*/ 3727450 w 4279900"/>
              <a:gd name="connsiteY7" fmla="*/ 809625 h 1781175"/>
              <a:gd name="connsiteX8" fmla="*/ 4019550 w 4279900"/>
              <a:gd name="connsiteY8" fmla="*/ 1203325 h 1781175"/>
              <a:gd name="connsiteX9" fmla="*/ 4127500 w 4279900"/>
              <a:gd name="connsiteY9" fmla="*/ 1571625 h 1781175"/>
              <a:gd name="connsiteX10" fmla="*/ 4279900 w 4279900"/>
              <a:gd name="connsiteY10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9900" h="1781175">
                <a:moveTo>
                  <a:pt x="0" y="447675"/>
                </a:moveTo>
                <a:cubicBezTo>
                  <a:pt x="81491" y="407458"/>
                  <a:pt x="162983" y="367242"/>
                  <a:pt x="266700" y="339725"/>
                </a:cubicBezTo>
                <a:cubicBezTo>
                  <a:pt x="370417" y="312208"/>
                  <a:pt x="451908" y="333375"/>
                  <a:pt x="622300" y="282575"/>
                </a:cubicBezTo>
                <a:cubicBezTo>
                  <a:pt x="792692" y="231775"/>
                  <a:pt x="994833" y="69850"/>
                  <a:pt x="1289050" y="34925"/>
                </a:cubicBezTo>
                <a:cubicBezTo>
                  <a:pt x="1583267" y="0"/>
                  <a:pt x="2112433" y="22225"/>
                  <a:pt x="2387600" y="73025"/>
                </a:cubicBezTo>
                <a:cubicBezTo>
                  <a:pt x="2662767" y="123825"/>
                  <a:pt x="2764367" y="268817"/>
                  <a:pt x="2940050" y="339725"/>
                </a:cubicBezTo>
                <a:cubicBezTo>
                  <a:pt x="3115733" y="410633"/>
                  <a:pt x="3310467" y="420158"/>
                  <a:pt x="3441700" y="498475"/>
                </a:cubicBezTo>
                <a:cubicBezTo>
                  <a:pt x="3572933" y="576792"/>
                  <a:pt x="3631142" y="692150"/>
                  <a:pt x="3727450" y="809625"/>
                </a:cubicBezTo>
                <a:cubicBezTo>
                  <a:pt x="3823758" y="927100"/>
                  <a:pt x="3952875" y="1076325"/>
                  <a:pt x="4019550" y="1203325"/>
                </a:cubicBezTo>
                <a:cubicBezTo>
                  <a:pt x="4086225" y="1330325"/>
                  <a:pt x="4084108" y="1475317"/>
                  <a:pt x="4127500" y="1571625"/>
                </a:cubicBezTo>
                <a:cubicBezTo>
                  <a:pt x="4170892" y="1667933"/>
                  <a:pt x="4225396" y="1724554"/>
                  <a:pt x="4279900" y="1781175"/>
                </a:cubicBezTo>
              </a:path>
            </a:pathLst>
          </a:custGeom>
          <a:ln w="50800" cap="rnd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6" name="Овал 195"/>
          <p:cNvSpPr/>
          <p:nvPr/>
        </p:nvSpPr>
        <p:spPr bwMode="auto">
          <a:xfrm>
            <a:off x="5057006" y="1245371"/>
            <a:ext cx="87923" cy="74613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8" name="Полилиния 207"/>
          <p:cNvSpPr/>
          <p:nvPr/>
        </p:nvSpPr>
        <p:spPr>
          <a:xfrm>
            <a:off x="6146800" y="1237655"/>
            <a:ext cx="755650" cy="482600"/>
          </a:xfrm>
          <a:custGeom>
            <a:avLst/>
            <a:gdLst>
              <a:gd name="connsiteX0" fmla="*/ 755650 w 755650"/>
              <a:gd name="connsiteY0" fmla="*/ 0 h 482600"/>
              <a:gd name="connsiteX1" fmla="*/ 215900 w 755650"/>
              <a:gd name="connsiteY1" fmla="*/ 95250 h 482600"/>
              <a:gd name="connsiteX2" fmla="*/ 0 w 75565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650" h="482600">
                <a:moveTo>
                  <a:pt x="755650" y="0"/>
                </a:moveTo>
                <a:cubicBezTo>
                  <a:pt x="548746" y="7408"/>
                  <a:pt x="341842" y="14817"/>
                  <a:pt x="215900" y="95250"/>
                </a:cubicBezTo>
                <a:cubicBezTo>
                  <a:pt x="89958" y="175683"/>
                  <a:pt x="44979" y="329141"/>
                  <a:pt x="0" y="482600"/>
                </a:cubicBezTo>
              </a:path>
            </a:pathLst>
          </a:custGeom>
          <a:ln w="50800" cap="rnd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9" name="Овал 208"/>
          <p:cNvSpPr/>
          <p:nvPr/>
        </p:nvSpPr>
        <p:spPr bwMode="auto">
          <a:xfrm>
            <a:off x="6065840" y="1651993"/>
            <a:ext cx="142875" cy="14446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0" name="Овал 209"/>
          <p:cNvSpPr/>
          <p:nvPr/>
        </p:nvSpPr>
        <p:spPr bwMode="auto">
          <a:xfrm>
            <a:off x="6315077" y="1885358"/>
            <a:ext cx="142875" cy="14446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1" name="Овал 210"/>
          <p:cNvSpPr/>
          <p:nvPr/>
        </p:nvSpPr>
        <p:spPr bwMode="auto">
          <a:xfrm>
            <a:off x="3975102" y="2266359"/>
            <a:ext cx="142875" cy="14446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4" name="Овал 213"/>
          <p:cNvSpPr/>
          <p:nvPr/>
        </p:nvSpPr>
        <p:spPr bwMode="auto">
          <a:xfrm>
            <a:off x="6865938" y="1163047"/>
            <a:ext cx="144462" cy="14287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0" name="Полилиния 219"/>
          <p:cNvSpPr/>
          <p:nvPr/>
        </p:nvSpPr>
        <p:spPr>
          <a:xfrm>
            <a:off x="5630865" y="2445747"/>
            <a:ext cx="1730375" cy="763587"/>
          </a:xfrm>
          <a:custGeom>
            <a:avLst/>
            <a:gdLst>
              <a:gd name="connsiteX0" fmla="*/ 0 w 1729740"/>
              <a:gd name="connsiteY0" fmla="*/ 0 h 763270"/>
              <a:gd name="connsiteX1" fmla="*/ 213360 w 1729740"/>
              <a:gd name="connsiteY1" fmla="*/ 213360 h 763270"/>
              <a:gd name="connsiteX2" fmla="*/ 419100 w 1729740"/>
              <a:gd name="connsiteY2" fmla="*/ 441960 h 763270"/>
              <a:gd name="connsiteX3" fmla="*/ 716280 w 1729740"/>
              <a:gd name="connsiteY3" fmla="*/ 716280 h 763270"/>
              <a:gd name="connsiteX4" fmla="*/ 922020 w 1729740"/>
              <a:gd name="connsiteY4" fmla="*/ 723900 h 763270"/>
              <a:gd name="connsiteX5" fmla="*/ 1036320 w 1729740"/>
              <a:gd name="connsiteY5" fmla="*/ 632460 h 763270"/>
              <a:gd name="connsiteX6" fmla="*/ 1470660 w 1729740"/>
              <a:gd name="connsiteY6" fmla="*/ 601980 h 763270"/>
              <a:gd name="connsiteX7" fmla="*/ 1729740 w 1729740"/>
              <a:gd name="connsiteY7" fmla="*/ 640080 h 76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9740" h="763270">
                <a:moveTo>
                  <a:pt x="0" y="0"/>
                </a:moveTo>
                <a:cubicBezTo>
                  <a:pt x="71755" y="71755"/>
                  <a:pt x="143510" y="139700"/>
                  <a:pt x="213360" y="213360"/>
                </a:cubicBezTo>
                <a:cubicBezTo>
                  <a:pt x="283210" y="287020"/>
                  <a:pt x="335280" y="358140"/>
                  <a:pt x="419100" y="441960"/>
                </a:cubicBezTo>
                <a:cubicBezTo>
                  <a:pt x="502920" y="525780"/>
                  <a:pt x="632460" y="669290"/>
                  <a:pt x="716280" y="716280"/>
                </a:cubicBezTo>
                <a:cubicBezTo>
                  <a:pt x="800100" y="763270"/>
                  <a:pt x="868680" y="737870"/>
                  <a:pt x="922020" y="723900"/>
                </a:cubicBezTo>
                <a:cubicBezTo>
                  <a:pt x="975360" y="709930"/>
                  <a:pt x="944880" y="652780"/>
                  <a:pt x="1036320" y="632460"/>
                </a:cubicBezTo>
                <a:cubicBezTo>
                  <a:pt x="1127760" y="612140"/>
                  <a:pt x="1355090" y="600710"/>
                  <a:pt x="1470660" y="601980"/>
                </a:cubicBezTo>
                <a:cubicBezTo>
                  <a:pt x="1586230" y="603250"/>
                  <a:pt x="1657985" y="621665"/>
                  <a:pt x="1729740" y="640080"/>
                </a:cubicBezTo>
              </a:path>
            </a:pathLst>
          </a:custGeom>
          <a:ln w="50800" cap="rnd">
            <a:solidFill>
              <a:srgbClr val="FFFF00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1" name="Овал 220"/>
          <p:cNvSpPr/>
          <p:nvPr/>
        </p:nvSpPr>
        <p:spPr bwMode="auto">
          <a:xfrm>
            <a:off x="6338888" y="3025184"/>
            <a:ext cx="144462" cy="14446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3" name="Овал 212"/>
          <p:cNvSpPr/>
          <p:nvPr/>
        </p:nvSpPr>
        <p:spPr bwMode="auto">
          <a:xfrm>
            <a:off x="7356477" y="2972797"/>
            <a:ext cx="144463" cy="14287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24" name="Прямая соединительная линия 223"/>
          <p:cNvCxnSpPr/>
          <p:nvPr/>
        </p:nvCxnSpPr>
        <p:spPr bwMode="auto">
          <a:xfrm>
            <a:off x="141287" y="4415414"/>
            <a:ext cx="287337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 bwMode="auto">
          <a:xfrm>
            <a:off x="146051" y="3961632"/>
            <a:ext cx="306510" cy="525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6" name="TextBox 228"/>
          <p:cNvSpPr txBox="1">
            <a:spLocks noChangeArrowheads="1"/>
          </p:cNvSpPr>
          <p:nvPr/>
        </p:nvSpPr>
        <p:spPr bwMode="auto">
          <a:xfrm>
            <a:off x="1042988" y="1483718"/>
            <a:ext cx="792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Суземка (РФ)</a:t>
            </a:r>
          </a:p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Зерново (Укр)</a:t>
            </a:r>
          </a:p>
        </p:txBody>
      </p:sp>
      <p:sp>
        <p:nvSpPr>
          <p:cNvPr id="3107" name="TextBox 229"/>
          <p:cNvSpPr txBox="1">
            <a:spLocks noChangeArrowheads="1"/>
          </p:cNvSpPr>
          <p:nvPr/>
        </p:nvSpPr>
        <p:spPr bwMode="auto">
          <a:xfrm>
            <a:off x="1947865" y="2161584"/>
            <a:ext cx="6492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000000"/>
                </a:solidFill>
                <a:cs typeface="Arial" pitchFamily="34" charset="0"/>
              </a:rPr>
              <a:t>Кривой рог</a:t>
            </a:r>
          </a:p>
        </p:txBody>
      </p:sp>
      <p:sp>
        <p:nvSpPr>
          <p:cNvPr id="3108" name="TextBox 230"/>
          <p:cNvSpPr txBox="1">
            <a:spLocks noChangeArrowheads="1"/>
          </p:cNvSpPr>
          <p:nvPr/>
        </p:nvSpPr>
        <p:spPr bwMode="auto">
          <a:xfrm>
            <a:off x="1835150" y="1844080"/>
            <a:ext cx="6492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 b="1">
                <a:solidFill>
                  <a:srgbClr val="000000"/>
                </a:solidFill>
                <a:cs typeface="Arial" pitchFamily="34" charset="0"/>
              </a:rPr>
              <a:t>Киев</a:t>
            </a:r>
          </a:p>
        </p:txBody>
      </p:sp>
      <p:sp>
        <p:nvSpPr>
          <p:cNvPr id="3109" name="TextBox 231"/>
          <p:cNvSpPr txBox="1">
            <a:spLocks noChangeArrowheads="1"/>
          </p:cNvSpPr>
          <p:nvPr/>
        </p:nvSpPr>
        <p:spPr bwMode="auto">
          <a:xfrm>
            <a:off x="912813" y="2318747"/>
            <a:ext cx="6492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Ильичевск</a:t>
            </a:r>
          </a:p>
        </p:txBody>
      </p:sp>
      <p:sp>
        <p:nvSpPr>
          <p:cNvPr id="3110" name="TextBox 232"/>
          <p:cNvSpPr txBox="1">
            <a:spLocks noChangeArrowheads="1"/>
          </p:cNvSpPr>
          <p:nvPr/>
        </p:nvSpPr>
        <p:spPr bwMode="auto">
          <a:xfrm>
            <a:off x="2538413" y="3169647"/>
            <a:ext cx="647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Батуми</a:t>
            </a:r>
            <a:endParaRPr lang="ru-RU" altLang="ru-RU" sz="700" b="1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111" name="TextBox 233"/>
          <p:cNvSpPr txBox="1">
            <a:spLocks noChangeArrowheads="1"/>
          </p:cNvSpPr>
          <p:nvPr/>
        </p:nvSpPr>
        <p:spPr bwMode="auto">
          <a:xfrm>
            <a:off x="2935288" y="2445747"/>
            <a:ext cx="1008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Аксарайская</a:t>
            </a:r>
            <a:r>
              <a:rPr lang="ru-RU" altLang="ru-RU" sz="700" b="1">
                <a:solidFill>
                  <a:srgbClr val="002060"/>
                </a:solidFill>
                <a:cs typeface="Arial" pitchFamily="34" charset="0"/>
              </a:rPr>
              <a:t> (РФ)</a:t>
            </a:r>
          </a:p>
          <a:p>
            <a:pPr eaLnBrk="1" hangingPunct="1"/>
            <a:r>
              <a:rPr lang="ru-RU" altLang="ru-RU" sz="700" b="1">
                <a:solidFill>
                  <a:srgbClr val="002060"/>
                </a:solidFill>
                <a:cs typeface="Arial" pitchFamily="34" charset="0"/>
              </a:rPr>
              <a:t>Д. Нурпеисовой (РК)</a:t>
            </a:r>
          </a:p>
        </p:txBody>
      </p:sp>
      <p:sp>
        <p:nvSpPr>
          <p:cNvPr id="3112" name="TextBox 234"/>
          <p:cNvSpPr txBox="1">
            <a:spLocks noChangeArrowheads="1"/>
          </p:cNvSpPr>
          <p:nvPr/>
        </p:nvSpPr>
        <p:spPr bwMode="auto">
          <a:xfrm>
            <a:off x="3923978" y="2852936"/>
            <a:ext cx="10080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900" b="1" u="sng" dirty="0">
                <a:cs typeface="Arial" pitchFamily="34" charset="0"/>
              </a:rPr>
              <a:t>Актау</a:t>
            </a:r>
          </a:p>
        </p:txBody>
      </p:sp>
      <p:sp>
        <p:nvSpPr>
          <p:cNvPr id="3113" name="TextBox 235"/>
          <p:cNvSpPr txBox="1">
            <a:spLocks noChangeArrowheads="1"/>
          </p:cNvSpPr>
          <p:nvPr/>
        </p:nvSpPr>
        <p:spPr bwMode="auto">
          <a:xfrm>
            <a:off x="4356102" y="1356718"/>
            <a:ext cx="792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Карталы (РФ)</a:t>
            </a:r>
          </a:p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Аксу (РК)</a:t>
            </a:r>
          </a:p>
        </p:txBody>
      </p:sp>
      <p:sp>
        <p:nvSpPr>
          <p:cNvPr id="3114" name="TextBox 245"/>
          <p:cNvSpPr txBox="1">
            <a:spLocks noChangeArrowheads="1"/>
          </p:cNvSpPr>
          <p:nvPr/>
        </p:nvSpPr>
        <p:spPr bwMode="auto">
          <a:xfrm>
            <a:off x="1042990" y="1772643"/>
            <a:ext cx="5738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100" b="1">
                <a:cs typeface="Arial" pitchFamily="34" charset="0"/>
              </a:rPr>
              <a:t>Украина</a:t>
            </a:r>
          </a:p>
        </p:txBody>
      </p:sp>
      <p:sp>
        <p:nvSpPr>
          <p:cNvPr id="240" name="Полилиния 239"/>
          <p:cNvSpPr/>
          <p:nvPr/>
        </p:nvSpPr>
        <p:spPr>
          <a:xfrm>
            <a:off x="1890715" y="1005880"/>
            <a:ext cx="3328987" cy="457200"/>
          </a:xfrm>
          <a:custGeom>
            <a:avLst/>
            <a:gdLst>
              <a:gd name="connsiteX0" fmla="*/ 0 w 3410857"/>
              <a:gd name="connsiteY0" fmla="*/ 493485 h 493485"/>
              <a:gd name="connsiteX1" fmla="*/ 566057 w 3410857"/>
              <a:gd name="connsiteY1" fmla="*/ 304800 h 493485"/>
              <a:gd name="connsiteX2" fmla="*/ 1930400 w 3410857"/>
              <a:gd name="connsiteY2" fmla="*/ 58057 h 493485"/>
              <a:gd name="connsiteX3" fmla="*/ 3410857 w 3410857"/>
              <a:gd name="connsiteY3" fmla="*/ 0 h 493485"/>
              <a:gd name="connsiteX4" fmla="*/ 3410857 w 3410857"/>
              <a:gd name="connsiteY4" fmla="*/ 0 h 493485"/>
              <a:gd name="connsiteX0" fmla="*/ 0 w 3390215"/>
              <a:gd name="connsiteY0" fmla="*/ 550435 h 550435"/>
              <a:gd name="connsiteX1" fmla="*/ 545415 w 3390215"/>
              <a:gd name="connsiteY1" fmla="*/ 304800 h 550435"/>
              <a:gd name="connsiteX2" fmla="*/ 1909758 w 3390215"/>
              <a:gd name="connsiteY2" fmla="*/ 58057 h 550435"/>
              <a:gd name="connsiteX3" fmla="*/ 3390215 w 3390215"/>
              <a:gd name="connsiteY3" fmla="*/ 0 h 550435"/>
              <a:gd name="connsiteX4" fmla="*/ 3390215 w 3390215"/>
              <a:gd name="connsiteY4" fmla="*/ 0 h 550435"/>
              <a:gd name="connsiteX0" fmla="*/ 17665 w 3407880"/>
              <a:gd name="connsiteY0" fmla="*/ 550435 h 550435"/>
              <a:gd name="connsiteX1" fmla="*/ 90902 w 3407880"/>
              <a:gd name="connsiteY1" fmla="*/ 434786 h 550435"/>
              <a:gd name="connsiteX2" fmla="*/ 563080 w 3407880"/>
              <a:gd name="connsiteY2" fmla="*/ 304800 h 550435"/>
              <a:gd name="connsiteX3" fmla="*/ 1927423 w 3407880"/>
              <a:gd name="connsiteY3" fmla="*/ 58057 h 550435"/>
              <a:gd name="connsiteX4" fmla="*/ 3407880 w 3407880"/>
              <a:gd name="connsiteY4" fmla="*/ 0 h 550435"/>
              <a:gd name="connsiteX5" fmla="*/ 3407880 w 3407880"/>
              <a:gd name="connsiteY5" fmla="*/ 0 h 550435"/>
              <a:gd name="connsiteX0" fmla="*/ 17264 w 3407961"/>
              <a:gd name="connsiteY0" fmla="*/ 434786 h 456450"/>
              <a:gd name="connsiteX1" fmla="*/ 90983 w 3407961"/>
              <a:gd name="connsiteY1" fmla="*/ 434786 h 456450"/>
              <a:gd name="connsiteX2" fmla="*/ 563161 w 3407961"/>
              <a:gd name="connsiteY2" fmla="*/ 304800 h 456450"/>
              <a:gd name="connsiteX3" fmla="*/ 1927504 w 3407961"/>
              <a:gd name="connsiteY3" fmla="*/ 58057 h 456450"/>
              <a:gd name="connsiteX4" fmla="*/ 3407961 w 3407961"/>
              <a:gd name="connsiteY4" fmla="*/ 0 h 456450"/>
              <a:gd name="connsiteX5" fmla="*/ 3407961 w 3407961"/>
              <a:gd name="connsiteY5" fmla="*/ 0 h 456450"/>
              <a:gd name="connsiteX0" fmla="*/ 17264 w 3407961"/>
              <a:gd name="connsiteY0" fmla="*/ 434786 h 456450"/>
              <a:gd name="connsiteX1" fmla="*/ 90983 w 3407961"/>
              <a:gd name="connsiteY1" fmla="*/ 434786 h 456450"/>
              <a:gd name="connsiteX2" fmla="*/ 563161 w 3407961"/>
              <a:gd name="connsiteY2" fmla="*/ 304800 h 456450"/>
              <a:gd name="connsiteX3" fmla="*/ 1927504 w 3407961"/>
              <a:gd name="connsiteY3" fmla="*/ 58057 h 456450"/>
              <a:gd name="connsiteX4" fmla="*/ 3407961 w 3407961"/>
              <a:gd name="connsiteY4" fmla="*/ 0 h 456450"/>
              <a:gd name="connsiteX5" fmla="*/ 3407961 w 3407961"/>
              <a:gd name="connsiteY5" fmla="*/ 0 h 456450"/>
              <a:gd name="connsiteX0" fmla="*/ 17265 w 3407961"/>
              <a:gd name="connsiteY0" fmla="*/ 434786 h 456450"/>
              <a:gd name="connsiteX1" fmla="*/ 90983 w 3407961"/>
              <a:gd name="connsiteY1" fmla="*/ 434786 h 456450"/>
              <a:gd name="connsiteX2" fmla="*/ 563161 w 3407961"/>
              <a:gd name="connsiteY2" fmla="*/ 304800 h 456450"/>
              <a:gd name="connsiteX3" fmla="*/ 1927504 w 3407961"/>
              <a:gd name="connsiteY3" fmla="*/ 58057 h 456450"/>
              <a:gd name="connsiteX4" fmla="*/ 3407961 w 3407961"/>
              <a:gd name="connsiteY4" fmla="*/ 0 h 456450"/>
              <a:gd name="connsiteX5" fmla="*/ 3407961 w 3407961"/>
              <a:gd name="connsiteY5" fmla="*/ 0 h 45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7961" h="456450">
                <a:moveTo>
                  <a:pt x="17265" y="434786"/>
                </a:moveTo>
                <a:cubicBezTo>
                  <a:pt x="5016" y="455023"/>
                  <a:pt x="0" y="456450"/>
                  <a:pt x="90983" y="434786"/>
                </a:cubicBezTo>
                <a:cubicBezTo>
                  <a:pt x="181966" y="413122"/>
                  <a:pt x="257074" y="367588"/>
                  <a:pt x="563161" y="304800"/>
                </a:cubicBezTo>
                <a:cubicBezTo>
                  <a:pt x="869248" y="242012"/>
                  <a:pt x="1453371" y="108857"/>
                  <a:pt x="1927504" y="58057"/>
                </a:cubicBezTo>
                <a:cubicBezTo>
                  <a:pt x="2401637" y="7257"/>
                  <a:pt x="3407961" y="0"/>
                  <a:pt x="3407961" y="0"/>
                </a:cubicBezTo>
                <a:lnTo>
                  <a:pt x="3407961" y="0"/>
                </a:lnTo>
              </a:path>
            </a:pathLst>
          </a:custGeom>
          <a:ln w="50800" cap="rnd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1" name="Полилиния 240"/>
          <p:cNvSpPr/>
          <p:nvPr/>
        </p:nvSpPr>
        <p:spPr>
          <a:xfrm>
            <a:off x="2268538" y="1340847"/>
            <a:ext cx="1552575" cy="382587"/>
          </a:xfrm>
          <a:custGeom>
            <a:avLst/>
            <a:gdLst>
              <a:gd name="connsiteX0" fmla="*/ 0 w 1553028"/>
              <a:gd name="connsiteY0" fmla="*/ 353181 h 353181"/>
              <a:gd name="connsiteX1" fmla="*/ 1074057 w 1553028"/>
              <a:gd name="connsiteY1" fmla="*/ 33867 h 353181"/>
              <a:gd name="connsiteX2" fmla="*/ 1553028 w 1553028"/>
              <a:gd name="connsiteY2" fmla="*/ 149981 h 353181"/>
              <a:gd name="connsiteX3" fmla="*/ 1553028 w 1553028"/>
              <a:gd name="connsiteY3" fmla="*/ 149981 h 353181"/>
              <a:gd name="connsiteX0" fmla="*/ 0 w 1553822"/>
              <a:gd name="connsiteY0" fmla="*/ 382686 h 382686"/>
              <a:gd name="connsiteX1" fmla="*/ 1074851 w 1553822"/>
              <a:gd name="connsiteY1" fmla="*/ 38082 h 382686"/>
              <a:gd name="connsiteX2" fmla="*/ 1553822 w 1553822"/>
              <a:gd name="connsiteY2" fmla="*/ 154196 h 382686"/>
              <a:gd name="connsiteX3" fmla="*/ 1553822 w 1553822"/>
              <a:gd name="connsiteY3" fmla="*/ 154196 h 38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3822" h="382686">
                <a:moveTo>
                  <a:pt x="0" y="382686"/>
                </a:moveTo>
                <a:cubicBezTo>
                  <a:pt x="407609" y="239962"/>
                  <a:pt x="815881" y="76164"/>
                  <a:pt x="1074851" y="38082"/>
                </a:cubicBezTo>
                <a:cubicBezTo>
                  <a:pt x="1333821" y="0"/>
                  <a:pt x="1553822" y="154196"/>
                  <a:pt x="1553822" y="154196"/>
                </a:cubicBezTo>
                <a:lnTo>
                  <a:pt x="1553822" y="154196"/>
                </a:lnTo>
              </a:path>
            </a:pathLst>
          </a:custGeom>
          <a:ln w="50800" cap="rnd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17" name="TextBox 241"/>
          <p:cNvSpPr txBox="1">
            <a:spLocks noChangeArrowheads="1"/>
          </p:cNvSpPr>
          <p:nvPr/>
        </p:nvSpPr>
        <p:spPr bwMode="auto">
          <a:xfrm>
            <a:off x="5003802" y="693143"/>
            <a:ext cx="792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Троицк (РФ)</a:t>
            </a:r>
          </a:p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Кайрак (РК)</a:t>
            </a:r>
          </a:p>
        </p:txBody>
      </p:sp>
      <p:sp>
        <p:nvSpPr>
          <p:cNvPr id="198" name="Овал 197"/>
          <p:cNvSpPr/>
          <p:nvPr/>
        </p:nvSpPr>
        <p:spPr bwMode="auto">
          <a:xfrm>
            <a:off x="3783047" y="1497910"/>
            <a:ext cx="87923" cy="74613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3" name="Полилиния 242"/>
          <p:cNvSpPr/>
          <p:nvPr/>
        </p:nvSpPr>
        <p:spPr>
          <a:xfrm>
            <a:off x="1320800" y="2458447"/>
            <a:ext cx="4997450" cy="1874837"/>
          </a:xfrm>
          <a:custGeom>
            <a:avLst/>
            <a:gdLst>
              <a:gd name="connsiteX0" fmla="*/ 203200 w 4997752"/>
              <a:gd name="connsiteY0" fmla="*/ 0 h 1874762"/>
              <a:gd name="connsiteX1" fmla="*/ 159657 w 4997752"/>
              <a:gd name="connsiteY1" fmla="*/ 435429 h 1874762"/>
              <a:gd name="connsiteX2" fmla="*/ 174171 w 4997752"/>
              <a:gd name="connsiteY2" fmla="*/ 841829 h 1874762"/>
              <a:gd name="connsiteX3" fmla="*/ 1204686 w 4997752"/>
              <a:gd name="connsiteY3" fmla="*/ 1103086 h 1874762"/>
              <a:gd name="connsiteX4" fmla="*/ 1915886 w 4997752"/>
              <a:gd name="connsiteY4" fmla="*/ 1277257 h 1874762"/>
              <a:gd name="connsiteX5" fmla="*/ 2728686 w 4997752"/>
              <a:gd name="connsiteY5" fmla="*/ 1654629 h 1874762"/>
              <a:gd name="connsiteX6" fmla="*/ 3193143 w 4997752"/>
              <a:gd name="connsiteY6" fmla="*/ 1872343 h 1874762"/>
              <a:gd name="connsiteX7" fmla="*/ 3976914 w 4997752"/>
              <a:gd name="connsiteY7" fmla="*/ 1640114 h 1874762"/>
              <a:gd name="connsiteX8" fmla="*/ 4542971 w 4997752"/>
              <a:gd name="connsiteY8" fmla="*/ 1451429 h 1874762"/>
              <a:gd name="connsiteX9" fmla="*/ 4876800 w 4997752"/>
              <a:gd name="connsiteY9" fmla="*/ 1306286 h 1874762"/>
              <a:gd name="connsiteX10" fmla="*/ 4978400 w 4997752"/>
              <a:gd name="connsiteY10" fmla="*/ 1103086 h 1874762"/>
              <a:gd name="connsiteX11" fmla="*/ 4992914 w 4997752"/>
              <a:gd name="connsiteY11" fmla="*/ 1016000 h 1874762"/>
              <a:gd name="connsiteX12" fmla="*/ 4992914 w 4997752"/>
              <a:gd name="connsiteY12" fmla="*/ 1016000 h 187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7752" h="1874762">
                <a:moveTo>
                  <a:pt x="203200" y="0"/>
                </a:moveTo>
                <a:cubicBezTo>
                  <a:pt x="183847" y="147562"/>
                  <a:pt x="164495" y="295124"/>
                  <a:pt x="159657" y="435429"/>
                </a:cubicBezTo>
                <a:cubicBezTo>
                  <a:pt x="154819" y="575734"/>
                  <a:pt x="0" y="730553"/>
                  <a:pt x="174171" y="841829"/>
                </a:cubicBezTo>
                <a:cubicBezTo>
                  <a:pt x="348342" y="953105"/>
                  <a:pt x="1204686" y="1103086"/>
                  <a:pt x="1204686" y="1103086"/>
                </a:cubicBezTo>
                <a:cubicBezTo>
                  <a:pt x="1494972" y="1175657"/>
                  <a:pt x="1661886" y="1185333"/>
                  <a:pt x="1915886" y="1277257"/>
                </a:cubicBezTo>
                <a:cubicBezTo>
                  <a:pt x="2169886" y="1369181"/>
                  <a:pt x="2728686" y="1654629"/>
                  <a:pt x="2728686" y="1654629"/>
                </a:cubicBezTo>
                <a:cubicBezTo>
                  <a:pt x="2941562" y="1753810"/>
                  <a:pt x="2985105" y="1874762"/>
                  <a:pt x="3193143" y="1872343"/>
                </a:cubicBezTo>
                <a:cubicBezTo>
                  <a:pt x="3401181" y="1869924"/>
                  <a:pt x="3751943" y="1710266"/>
                  <a:pt x="3976914" y="1640114"/>
                </a:cubicBezTo>
                <a:cubicBezTo>
                  <a:pt x="4201885" y="1569962"/>
                  <a:pt x="4392990" y="1507067"/>
                  <a:pt x="4542971" y="1451429"/>
                </a:cubicBezTo>
                <a:cubicBezTo>
                  <a:pt x="4692952" y="1395791"/>
                  <a:pt x="4804229" y="1364343"/>
                  <a:pt x="4876800" y="1306286"/>
                </a:cubicBezTo>
                <a:cubicBezTo>
                  <a:pt x="4949371" y="1248229"/>
                  <a:pt x="4959048" y="1151467"/>
                  <a:pt x="4978400" y="1103086"/>
                </a:cubicBezTo>
                <a:cubicBezTo>
                  <a:pt x="4997752" y="1054705"/>
                  <a:pt x="4992914" y="1016000"/>
                  <a:pt x="4992914" y="1016000"/>
                </a:cubicBezTo>
                <a:lnTo>
                  <a:pt x="4992914" y="1016000"/>
                </a:lnTo>
              </a:path>
            </a:pathLst>
          </a:custGeom>
          <a:ln w="50800" cap="rnd">
            <a:solidFill>
              <a:srgbClr val="FF2B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4" name="Полилиния 243"/>
          <p:cNvSpPr/>
          <p:nvPr/>
        </p:nvSpPr>
        <p:spPr>
          <a:xfrm>
            <a:off x="1582740" y="2501305"/>
            <a:ext cx="2563812" cy="1011238"/>
          </a:xfrm>
          <a:custGeom>
            <a:avLst/>
            <a:gdLst>
              <a:gd name="connsiteX0" fmla="*/ 0 w 2571448"/>
              <a:gd name="connsiteY0" fmla="*/ 0 h 1057124"/>
              <a:gd name="connsiteX1" fmla="*/ 261257 w 2571448"/>
              <a:gd name="connsiteY1" fmla="*/ 304800 h 1057124"/>
              <a:gd name="connsiteX2" fmla="*/ 696686 w 2571448"/>
              <a:gd name="connsiteY2" fmla="*/ 420914 h 1057124"/>
              <a:gd name="connsiteX3" fmla="*/ 1451429 w 2571448"/>
              <a:gd name="connsiteY3" fmla="*/ 667657 h 1057124"/>
              <a:gd name="connsiteX4" fmla="*/ 1959429 w 2571448"/>
              <a:gd name="connsiteY4" fmla="*/ 696686 h 1057124"/>
              <a:gd name="connsiteX5" fmla="*/ 2191657 w 2571448"/>
              <a:gd name="connsiteY5" fmla="*/ 972457 h 1057124"/>
              <a:gd name="connsiteX6" fmla="*/ 2467429 w 2571448"/>
              <a:gd name="connsiteY6" fmla="*/ 1045029 h 1057124"/>
              <a:gd name="connsiteX7" fmla="*/ 2569029 w 2571448"/>
              <a:gd name="connsiteY7" fmla="*/ 899886 h 1057124"/>
              <a:gd name="connsiteX8" fmla="*/ 2452914 w 2571448"/>
              <a:gd name="connsiteY8" fmla="*/ 624114 h 1057124"/>
              <a:gd name="connsiteX9" fmla="*/ 2467429 w 2571448"/>
              <a:gd name="connsiteY9" fmla="*/ 493486 h 1057124"/>
              <a:gd name="connsiteX10" fmla="*/ 2467429 w 2571448"/>
              <a:gd name="connsiteY10" fmla="*/ 493486 h 1057124"/>
              <a:gd name="connsiteX0" fmla="*/ 0 w 2571448"/>
              <a:gd name="connsiteY0" fmla="*/ 0 h 1057124"/>
              <a:gd name="connsiteX1" fmla="*/ 261257 w 2571448"/>
              <a:gd name="connsiteY1" fmla="*/ 304800 h 1057124"/>
              <a:gd name="connsiteX2" fmla="*/ 757393 w 2571448"/>
              <a:gd name="connsiteY2" fmla="*/ 423356 h 1057124"/>
              <a:gd name="connsiteX3" fmla="*/ 1451429 w 2571448"/>
              <a:gd name="connsiteY3" fmla="*/ 667657 h 1057124"/>
              <a:gd name="connsiteX4" fmla="*/ 1959429 w 2571448"/>
              <a:gd name="connsiteY4" fmla="*/ 696686 h 1057124"/>
              <a:gd name="connsiteX5" fmla="*/ 2191657 w 2571448"/>
              <a:gd name="connsiteY5" fmla="*/ 972457 h 1057124"/>
              <a:gd name="connsiteX6" fmla="*/ 2467429 w 2571448"/>
              <a:gd name="connsiteY6" fmla="*/ 1045029 h 1057124"/>
              <a:gd name="connsiteX7" fmla="*/ 2569029 w 2571448"/>
              <a:gd name="connsiteY7" fmla="*/ 899886 h 1057124"/>
              <a:gd name="connsiteX8" fmla="*/ 2452914 w 2571448"/>
              <a:gd name="connsiteY8" fmla="*/ 624114 h 1057124"/>
              <a:gd name="connsiteX9" fmla="*/ 2467429 w 2571448"/>
              <a:gd name="connsiteY9" fmla="*/ 493486 h 1057124"/>
              <a:gd name="connsiteX10" fmla="*/ 2467429 w 2571448"/>
              <a:gd name="connsiteY10" fmla="*/ 493486 h 1057124"/>
              <a:gd name="connsiteX0" fmla="*/ 0 w 2571448"/>
              <a:gd name="connsiteY0" fmla="*/ 0 h 1057124"/>
              <a:gd name="connsiteX1" fmla="*/ 261257 w 2571448"/>
              <a:gd name="connsiteY1" fmla="*/ 304800 h 1057124"/>
              <a:gd name="connsiteX2" fmla="*/ 757393 w 2571448"/>
              <a:gd name="connsiteY2" fmla="*/ 423356 h 1057124"/>
              <a:gd name="connsiteX3" fmla="*/ 1451429 w 2571448"/>
              <a:gd name="connsiteY3" fmla="*/ 667657 h 1057124"/>
              <a:gd name="connsiteX4" fmla="*/ 1959429 w 2571448"/>
              <a:gd name="connsiteY4" fmla="*/ 696686 h 1057124"/>
              <a:gd name="connsiteX5" fmla="*/ 2191657 w 2571448"/>
              <a:gd name="connsiteY5" fmla="*/ 972457 h 1057124"/>
              <a:gd name="connsiteX6" fmla="*/ 2467429 w 2571448"/>
              <a:gd name="connsiteY6" fmla="*/ 1045029 h 1057124"/>
              <a:gd name="connsiteX7" fmla="*/ 2569029 w 2571448"/>
              <a:gd name="connsiteY7" fmla="*/ 899886 h 1057124"/>
              <a:gd name="connsiteX8" fmla="*/ 2452914 w 2571448"/>
              <a:gd name="connsiteY8" fmla="*/ 624114 h 1057124"/>
              <a:gd name="connsiteX9" fmla="*/ 2467429 w 2571448"/>
              <a:gd name="connsiteY9" fmla="*/ 493486 h 1057124"/>
              <a:gd name="connsiteX10" fmla="*/ 2467429 w 2571448"/>
              <a:gd name="connsiteY10" fmla="*/ 493486 h 1057124"/>
              <a:gd name="connsiteX0" fmla="*/ 0 w 2571448"/>
              <a:gd name="connsiteY0" fmla="*/ 0 h 1057124"/>
              <a:gd name="connsiteX1" fmla="*/ 261257 w 2571448"/>
              <a:gd name="connsiteY1" fmla="*/ 304800 h 1057124"/>
              <a:gd name="connsiteX2" fmla="*/ 757393 w 2571448"/>
              <a:gd name="connsiteY2" fmla="*/ 423356 h 1057124"/>
              <a:gd name="connsiteX3" fmla="*/ 1451429 w 2571448"/>
              <a:gd name="connsiteY3" fmla="*/ 667657 h 1057124"/>
              <a:gd name="connsiteX4" fmla="*/ 1959429 w 2571448"/>
              <a:gd name="connsiteY4" fmla="*/ 696686 h 1057124"/>
              <a:gd name="connsiteX5" fmla="*/ 2191657 w 2571448"/>
              <a:gd name="connsiteY5" fmla="*/ 972457 h 1057124"/>
              <a:gd name="connsiteX6" fmla="*/ 2467429 w 2571448"/>
              <a:gd name="connsiteY6" fmla="*/ 1045029 h 1057124"/>
              <a:gd name="connsiteX7" fmla="*/ 2569029 w 2571448"/>
              <a:gd name="connsiteY7" fmla="*/ 899886 h 1057124"/>
              <a:gd name="connsiteX8" fmla="*/ 2452914 w 2571448"/>
              <a:gd name="connsiteY8" fmla="*/ 624114 h 1057124"/>
              <a:gd name="connsiteX9" fmla="*/ 2467429 w 2571448"/>
              <a:gd name="connsiteY9" fmla="*/ 493486 h 1057124"/>
              <a:gd name="connsiteX10" fmla="*/ 2467429 w 2571448"/>
              <a:gd name="connsiteY10" fmla="*/ 493486 h 1057124"/>
              <a:gd name="connsiteX0" fmla="*/ 0 w 2571448"/>
              <a:gd name="connsiteY0" fmla="*/ 0 h 1057124"/>
              <a:gd name="connsiteX1" fmla="*/ 261257 w 2571448"/>
              <a:gd name="connsiteY1" fmla="*/ 304800 h 1057124"/>
              <a:gd name="connsiteX2" fmla="*/ 757393 w 2571448"/>
              <a:gd name="connsiteY2" fmla="*/ 423356 h 1057124"/>
              <a:gd name="connsiteX3" fmla="*/ 1451429 w 2571448"/>
              <a:gd name="connsiteY3" fmla="*/ 667657 h 1057124"/>
              <a:gd name="connsiteX4" fmla="*/ 1959429 w 2571448"/>
              <a:gd name="connsiteY4" fmla="*/ 696686 h 1057124"/>
              <a:gd name="connsiteX5" fmla="*/ 2191657 w 2571448"/>
              <a:gd name="connsiteY5" fmla="*/ 972457 h 1057124"/>
              <a:gd name="connsiteX6" fmla="*/ 2467429 w 2571448"/>
              <a:gd name="connsiteY6" fmla="*/ 1045029 h 1057124"/>
              <a:gd name="connsiteX7" fmla="*/ 2569029 w 2571448"/>
              <a:gd name="connsiteY7" fmla="*/ 899886 h 1057124"/>
              <a:gd name="connsiteX8" fmla="*/ 2452914 w 2571448"/>
              <a:gd name="connsiteY8" fmla="*/ 624114 h 1057124"/>
              <a:gd name="connsiteX9" fmla="*/ 2467429 w 2571448"/>
              <a:gd name="connsiteY9" fmla="*/ 493486 h 1057124"/>
              <a:gd name="connsiteX10" fmla="*/ 2467429 w 2571448"/>
              <a:gd name="connsiteY10" fmla="*/ 493486 h 1057124"/>
              <a:gd name="connsiteX0" fmla="*/ 0 w 2571448"/>
              <a:gd name="connsiteY0" fmla="*/ 0 h 1057124"/>
              <a:gd name="connsiteX1" fmla="*/ 325129 w 2571448"/>
              <a:gd name="connsiteY1" fmla="*/ 279360 h 1057124"/>
              <a:gd name="connsiteX2" fmla="*/ 757393 w 2571448"/>
              <a:gd name="connsiteY2" fmla="*/ 423356 h 1057124"/>
              <a:gd name="connsiteX3" fmla="*/ 1451429 w 2571448"/>
              <a:gd name="connsiteY3" fmla="*/ 667657 h 1057124"/>
              <a:gd name="connsiteX4" fmla="*/ 1959429 w 2571448"/>
              <a:gd name="connsiteY4" fmla="*/ 696686 h 1057124"/>
              <a:gd name="connsiteX5" fmla="*/ 2191657 w 2571448"/>
              <a:gd name="connsiteY5" fmla="*/ 972457 h 1057124"/>
              <a:gd name="connsiteX6" fmla="*/ 2467429 w 2571448"/>
              <a:gd name="connsiteY6" fmla="*/ 1045029 h 1057124"/>
              <a:gd name="connsiteX7" fmla="*/ 2569029 w 2571448"/>
              <a:gd name="connsiteY7" fmla="*/ 899886 h 1057124"/>
              <a:gd name="connsiteX8" fmla="*/ 2452914 w 2571448"/>
              <a:gd name="connsiteY8" fmla="*/ 624114 h 1057124"/>
              <a:gd name="connsiteX9" fmla="*/ 2467429 w 2571448"/>
              <a:gd name="connsiteY9" fmla="*/ 493486 h 1057124"/>
              <a:gd name="connsiteX10" fmla="*/ 2467429 w 2571448"/>
              <a:gd name="connsiteY10" fmla="*/ 493486 h 1057124"/>
              <a:gd name="connsiteX0" fmla="*/ 0 w 2571448"/>
              <a:gd name="connsiteY0" fmla="*/ 0 h 1057124"/>
              <a:gd name="connsiteX1" fmla="*/ 325129 w 2571448"/>
              <a:gd name="connsiteY1" fmla="*/ 279360 h 1057124"/>
              <a:gd name="connsiteX2" fmla="*/ 757393 w 2571448"/>
              <a:gd name="connsiteY2" fmla="*/ 423356 h 1057124"/>
              <a:gd name="connsiteX3" fmla="*/ 1451429 w 2571448"/>
              <a:gd name="connsiteY3" fmla="*/ 667657 h 1057124"/>
              <a:gd name="connsiteX4" fmla="*/ 1959429 w 2571448"/>
              <a:gd name="connsiteY4" fmla="*/ 696686 h 1057124"/>
              <a:gd name="connsiteX5" fmla="*/ 2191657 w 2571448"/>
              <a:gd name="connsiteY5" fmla="*/ 972457 h 1057124"/>
              <a:gd name="connsiteX6" fmla="*/ 2467429 w 2571448"/>
              <a:gd name="connsiteY6" fmla="*/ 1045029 h 1057124"/>
              <a:gd name="connsiteX7" fmla="*/ 2569029 w 2571448"/>
              <a:gd name="connsiteY7" fmla="*/ 899886 h 1057124"/>
              <a:gd name="connsiteX8" fmla="*/ 2452914 w 2571448"/>
              <a:gd name="connsiteY8" fmla="*/ 624114 h 1057124"/>
              <a:gd name="connsiteX9" fmla="*/ 2467429 w 2571448"/>
              <a:gd name="connsiteY9" fmla="*/ 493486 h 1057124"/>
              <a:gd name="connsiteX10" fmla="*/ 2467429 w 2571448"/>
              <a:gd name="connsiteY10" fmla="*/ 493486 h 1057124"/>
              <a:gd name="connsiteX0" fmla="*/ 0 w 2571448"/>
              <a:gd name="connsiteY0" fmla="*/ 0 h 1057124"/>
              <a:gd name="connsiteX1" fmla="*/ 325129 w 2571448"/>
              <a:gd name="connsiteY1" fmla="*/ 279360 h 1057124"/>
              <a:gd name="connsiteX2" fmla="*/ 685349 w 2571448"/>
              <a:gd name="connsiteY2" fmla="*/ 423356 h 1057124"/>
              <a:gd name="connsiteX3" fmla="*/ 757393 w 2571448"/>
              <a:gd name="connsiteY3" fmla="*/ 423356 h 1057124"/>
              <a:gd name="connsiteX4" fmla="*/ 1451429 w 2571448"/>
              <a:gd name="connsiteY4" fmla="*/ 667657 h 1057124"/>
              <a:gd name="connsiteX5" fmla="*/ 1959429 w 2571448"/>
              <a:gd name="connsiteY5" fmla="*/ 696686 h 1057124"/>
              <a:gd name="connsiteX6" fmla="*/ 2191657 w 2571448"/>
              <a:gd name="connsiteY6" fmla="*/ 972457 h 1057124"/>
              <a:gd name="connsiteX7" fmla="*/ 2467429 w 2571448"/>
              <a:gd name="connsiteY7" fmla="*/ 1045029 h 1057124"/>
              <a:gd name="connsiteX8" fmla="*/ 2569029 w 2571448"/>
              <a:gd name="connsiteY8" fmla="*/ 899886 h 1057124"/>
              <a:gd name="connsiteX9" fmla="*/ 2452914 w 2571448"/>
              <a:gd name="connsiteY9" fmla="*/ 624114 h 1057124"/>
              <a:gd name="connsiteX10" fmla="*/ 2467429 w 2571448"/>
              <a:gd name="connsiteY10" fmla="*/ 493486 h 1057124"/>
              <a:gd name="connsiteX11" fmla="*/ 2467429 w 2571448"/>
              <a:gd name="connsiteY11" fmla="*/ 493486 h 1057124"/>
              <a:gd name="connsiteX0" fmla="*/ 0 w 2571448"/>
              <a:gd name="connsiteY0" fmla="*/ 0 h 1057124"/>
              <a:gd name="connsiteX1" fmla="*/ 325129 w 2571448"/>
              <a:gd name="connsiteY1" fmla="*/ 279360 h 1057124"/>
              <a:gd name="connsiteX2" fmla="*/ 685349 w 2571448"/>
              <a:gd name="connsiteY2" fmla="*/ 423356 h 1057124"/>
              <a:gd name="connsiteX3" fmla="*/ 901481 w 2571448"/>
              <a:gd name="connsiteY3" fmla="*/ 495353 h 1057124"/>
              <a:gd name="connsiteX4" fmla="*/ 1451429 w 2571448"/>
              <a:gd name="connsiteY4" fmla="*/ 667657 h 1057124"/>
              <a:gd name="connsiteX5" fmla="*/ 1959429 w 2571448"/>
              <a:gd name="connsiteY5" fmla="*/ 696686 h 1057124"/>
              <a:gd name="connsiteX6" fmla="*/ 2191657 w 2571448"/>
              <a:gd name="connsiteY6" fmla="*/ 972457 h 1057124"/>
              <a:gd name="connsiteX7" fmla="*/ 2467429 w 2571448"/>
              <a:gd name="connsiteY7" fmla="*/ 1045029 h 1057124"/>
              <a:gd name="connsiteX8" fmla="*/ 2569029 w 2571448"/>
              <a:gd name="connsiteY8" fmla="*/ 899886 h 1057124"/>
              <a:gd name="connsiteX9" fmla="*/ 2452914 w 2571448"/>
              <a:gd name="connsiteY9" fmla="*/ 624114 h 1057124"/>
              <a:gd name="connsiteX10" fmla="*/ 2467429 w 2571448"/>
              <a:gd name="connsiteY10" fmla="*/ 493486 h 1057124"/>
              <a:gd name="connsiteX11" fmla="*/ 2467429 w 2571448"/>
              <a:gd name="connsiteY11" fmla="*/ 493486 h 1057124"/>
              <a:gd name="connsiteX0" fmla="*/ 0 w 2571448"/>
              <a:gd name="connsiteY0" fmla="*/ 0 h 1057124"/>
              <a:gd name="connsiteX1" fmla="*/ 325129 w 2571448"/>
              <a:gd name="connsiteY1" fmla="*/ 279360 h 1057124"/>
              <a:gd name="connsiteX2" fmla="*/ 685349 w 2571448"/>
              <a:gd name="connsiteY2" fmla="*/ 423356 h 1057124"/>
              <a:gd name="connsiteX3" fmla="*/ 901481 w 2571448"/>
              <a:gd name="connsiteY3" fmla="*/ 495353 h 1057124"/>
              <a:gd name="connsiteX4" fmla="*/ 1451429 w 2571448"/>
              <a:gd name="connsiteY4" fmla="*/ 667657 h 1057124"/>
              <a:gd name="connsiteX5" fmla="*/ 1959429 w 2571448"/>
              <a:gd name="connsiteY5" fmla="*/ 696686 h 1057124"/>
              <a:gd name="connsiteX6" fmla="*/ 2191657 w 2571448"/>
              <a:gd name="connsiteY6" fmla="*/ 972457 h 1057124"/>
              <a:gd name="connsiteX7" fmla="*/ 2467429 w 2571448"/>
              <a:gd name="connsiteY7" fmla="*/ 1045029 h 1057124"/>
              <a:gd name="connsiteX8" fmla="*/ 2569029 w 2571448"/>
              <a:gd name="connsiteY8" fmla="*/ 899886 h 1057124"/>
              <a:gd name="connsiteX9" fmla="*/ 2452914 w 2571448"/>
              <a:gd name="connsiteY9" fmla="*/ 624114 h 1057124"/>
              <a:gd name="connsiteX10" fmla="*/ 2467429 w 2571448"/>
              <a:gd name="connsiteY10" fmla="*/ 493486 h 1057124"/>
              <a:gd name="connsiteX11" fmla="*/ 2467429 w 2571448"/>
              <a:gd name="connsiteY11" fmla="*/ 493486 h 1057124"/>
              <a:gd name="connsiteX0" fmla="*/ 0 w 2571448"/>
              <a:gd name="connsiteY0" fmla="*/ 0 h 1057124"/>
              <a:gd name="connsiteX1" fmla="*/ 325129 w 2571448"/>
              <a:gd name="connsiteY1" fmla="*/ 279360 h 1057124"/>
              <a:gd name="connsiteX2" fmla="*/ 685349 w 2571448"/>
              <a:gd name="connsiteY2" fmla="*/ 423356 h 1057124"/>
              <a:gd name="connsiteX3" fmla="*/ 901481 w 2571448"/>
              <a:gd name="connsiteY3" fmla="*/ 495353 h 1057124"/>
              <a:gd name="connsiteX4" fmla="*/ 1477833 w 2571448"/>
              <a:gd name="connsiteY4" fmla="*/ 639349 h 1057124"/>
              <a:gd name="connsiteX5" fmla="*/ 1959429 w 2571448"/>
              <a:gd name="connsiteY5" fmla="*/ 696686 h 1057124"/>
              <a:gd name="connsiteX6" fmla="*/ 2191657 w 2571448"/>
              <a:gd name="connsiteY6" fmla="*/ 972457 h 1057124"/>
              <a:gd name="connsiteX7" fmla="*/ 2467429 w 2571448"/>
              <a:gd name="connsiteY7" fmla="*/ 1045029 h 1057124"/>
              <a:gd name="connsiteX8" fmla="*/ 2569029 w 2571448"/>
              <a:gd name="connsiteY8" fmla="*/ 899886 h 1057124"/>
              <a:gd name="connsiteX9" fmla="*/ 2452914 w 2571448"/>
              <a:gd name="connsiteY9" fmla="*/ 624114 h 1057124"/>
              <a:gd name="connsiteX10" fmla="*/ 2467429 w 2571448"/>
              <a:gd name="connsiteY10" fmla="*/ 493486 h 1057124"/>
              <a:gd name="connsiteX11" fmla="*/ 2467429 w 2571448"/>
              <a:gd name="connsiteY11" fmla="*/ 493486 h 1057124"/>
              <a:gd name="connsiteX0" fmla="*/ 0 w 2571448"/>
              <a:gd name="connsiteY0" fmla="*/ 0 h 1057124"/>
              <a:gd name="connsiteX1" fmla="*/ 325129 w 2571448"/>
              <a:gd name="connsiteY1" fmla="*/ 279360 h 1057124"/>
              <a:gd name="connsiteX2" fmla="*/ 685349 w 2571448"/>
              <a:gd name="connsiteY2" fmla="*/ 423356 h 1057124"/>
              <a:gd name="connsiteX3" fmla="*/ 901481 w 2571448"/>
              <a:gd name="connsiteY3" fmla="*/ 495353 h 1057124"/>
              <a:gd name="connsiteX4" fmla="*/ 1477833 w 2571448"/>
              <a:gd name="connsiteY4" fmla="*/ 639349 h 1057124"/>
              <a:gd name="connsiteX5" fmla="*/ 1959429 w 2571448"/>
              <a:gd name="connsiteY5" fmla="*/ 696686 h 1057124"/>
              <a:gd name="connsiteX6" fmla="*/ 2191657 w 2571448"/>
              <a:gd name="connsiteY6" fmla="*/ 972457 h 1057124"/>
              <a:gd name="connsiteX7" fmla="*/ 2467429 w 2571448"/>
              <a:gd name="connsiteY7" fmla="*/ 1045029 h 1057124"/>
              <a:gd name="connsiteX8" fmla="*/ 2569029 w 2571448"/>
              <a:gd name="connsiteY8" fmla="*/ 899886 h 1057124"/>
              <a:gd name="connsiteX9" fmla="*/ 2452914 w 2571448"/>
              <a:gd name="connsiteY9" fmla="*/ 624114 h 1057124"/>
              <a:gd name="connsiteX10" fmla="*/ 2467429 w 2571448"/>
              <a:gd name="connsiteY10" fmla="*/ 493486 h 1057124"/>
              <a:gd name="connsiteX11" fmla="*/ 2467429 w 2571448"/>
              <a:gd name="connsiteY11" fmla="*/ 493486 h 1057124"/>
              <a:gd name="connsiteX0" fmla="*/ 0 w 2571448"/>
              <a:gd name="connsiteY0" fmla="*/ 0 h 1057124"/>
              <a:gd name="connsiteX1" fmla="*/ 325129 w 2571448"/>
              <a:gd name="connsiteY1" fmla="*/ 279360 h 1057124"/>
              <a:gd name="connsiteX2" fmla="*/ 685349 w 2571448"/>
              <a:gd name="connsiteY2" fmla="*/ 423356 h 1057124"/>
              <a:gd name="connsiteX3" fmla="*/ 901481 w 2571448"/>
              <a:gd name="connsiteY3" fmla="*/ 495353 h 1057124"/>
              <a:gd name="connsiteX4" fmla="*/ 1477833 w 2571448"/>
              <a:gd name="connsiteY4" fmla="*/ 639349 h 1057124"/>
              <a:gd name="connsiteX5" fmla="*/ 1910097 w 2571448"/>
              <a:gd name="connsiteY5" fmla="*/ 711346 h 1057124"/>
              <a:gd name="connsiteX6" fmla="*/ 2191657 w 2571448"/>
              <a:gd name="connsiteY6" fmla="*/ 972457 h 1057124"/>
              <a:gd name="connsiteX7" fmla="*/ 2467429 w 2571448"/>
              <a:gd name="connsiteY7" fmla="*/ 1045029 h 1057124"/>
              <a:gd name="connsiteX8" fmla="*/ 2569029 w 2571448"/>
              <a:gd name="connsiteY8" fmla="*/ 899886 h 1057124"/>
              <a:gd name="connsiteX9" fmla="*/ 2452914 w 2571448"/>
              <a:gd name="connsiteY9" fmla="*/ 624114 h 1057124"/>
              <a:gd name="connsiteX10" fmla="*/ 2467429 w 2571448"/>
              <a:gd name="connsiteY10" fmla="*/ 493486 h 1057124"/>
              <a:gd name="connsiteX11" fmla="*/ 2467429 w 2571448"/>
              <a:gd name="connsiteY11" fmla="*/ 493486 h 1057124"/>
              <a:gd name="connsiteX0" fmla="*/ 0 w 2571448"/>
              <a:gd name="connsiteY0" fmla="*/ 0 h 1049605"/>
              <a:gd name="connsiteX1" fmla="*/ 325129 w 2571448"/>
              <a:gd name="connsiteY1" fmla="*/ 279360 h 1049605"/>
              <a:gd name="connsiteX2" fmla="*/ 685349 w 2571448"/>
              <a:gd name="connsiteY2" fmla="*/ 423356 h 1049605"/>
              <a:gd name="connsiteX3" fmla="*/ 901481 w 2571448"/>
              <a:gd name="connsiteY3" fmla="*/ 495353 h 1049605"/>
              <a:gd name="connsiteX4" fmla="*/ 1477833 w 2571448"/>
              <a:gd name="connsiteY4" fmla="*/ 639349 h 1049605"/>
              <a:gd name="connsiteX5" fmla="*/ 1910097 w 2571448"/>
              <a:gd name="connsiteY5" fmla="*/ 711346 h 1049605"/>
              <a:gd name="connsiteX6" fmla="*/ 2198273 w 2571448"/>
              <a:gd name="connsiteY6" fmla="*/ 927340 h 1049605"/>
              <a:gd name="connsiteX7" fmla="*/ 2467429 w 2571448"/>
              <a:gd name="connsiteY7" fmla="*/ 1045029 h 1049605"/>
              <a:gd name="connsiteX8" fmla="*/ 2569029 w 2571448"/>
              <a:gd name="connsiteY8" fmla="*/ 899886 h 1049605"/>
              <a:gd name="connsiteX9" fmla="*/ 2452914 w 2571448"/>
              <a:gd name="connsiteY9" fmla="*/ 624114 h 1049605"/>
              <a:gd name="connsiteX10" fmla="*/ 2467429 w 2571448"/>
              <a:gd name="connsiteY10" fmla="*/ 493486 h 1049605"/>
              <a:gd name="connsiteX11" fmla="*/ 2467429 w 2571448"/>
              <a:gd name="connsiteY11" fmla="*/ 493486 h 1049605"/>
              <a:gd name="connsiteX0" fmla="*/ 0 w 2575447"/>
              <a:gd name="connsiteY0" fmla="*/ 0 h 1003913"/>
              <a:gd name="connsiteX1" fmla="*/ 325129 w 2575447"/>
              <a:gd name="connsiteY1" fmla="*/ 279360 h 1003913"/>
              <a:gd name="connsiteX2" fmla="*/ 685349 w 2575447"/>
              <a:gd name="connsiteY2" fmla="*/ 423356 h 1003913"/>
              <a:gd name="connsiteX3" fmla="*/ 901481 w 2575447"/>
              <a:gd name="connsiteY3" fmla="*/ 495353 h 1003913"/>
              <a:gd name="connsiteX4" fmla="*/ 1477833 w 2575447"/>
              <a:gd name="connsiteY4" fmla="*/ 639349 h 1003913"/>
              <a:gd name="connsiteX5" fmla="*/ 1910097 w 2575447"/>
              <a:gd name="connsiteY5" fmla="*/ 711346 h 1003913"/>
              <a:gd name="connsiteX6" fmla="*/ 2198273 w 2575447"/>
              <a:gd name="connsiteY6" fmla="*/ 927340 h 1003913"/>
              <a:gd name="connsiteX7" fmla="*/ 2414405 w 2575447"/>
              <a:gd name="connsiteY7" fmla="*/ 999337 h 1003913"/>
              <a:gd name="connsiteX8" fmla="*/ 2569029 w 2575447"/>
              <a:gd name="connsiteY8" fmla="*/ 899886 h 1003913"/>
              <a:gd name="connsiteX9" fmla="*/ 2452914 w 2575447"/>
              <a:gd name="connsiteY9" fmla="*/ 624114 h 1003913"/>
              <a:gd name="connsiteX10" fmla="*/ 2467429 w 2575447"/>
              <a:gd name="connsiteY10" fmla="*/ 493486 h 1003913"/>
              <a:gd name="connsiteX11" fmla="*/ 2467429 w 2575447"/>
              <a:gd name="connsiteY11" fmla="*/ 493486 h 1003913"/>
              <a:gd name="connsiteX0" fmla="*/ 0 w 2564912"/>
              <a:gd name="connsiteY0" fmla="*/ 0 h 999337"/>
              <a:gd name="connsiteX1" fmla="*/ 325129 w 2564912"/>
              <a:gd name="connsiteY1" fmla="*/ 279360 h 999337"/>
              <a:gd name="connsiteX2" fmla="*/ 685349 w 2564912"/>
              <a:gd name="connsiteY2" fmla="*/ 423356 h 999337"/>
              <a:gd name="connsiteX3" fmla="*/ 901481 w 2564912"/>
              <a:gd name="connsiteY3" fmla="*/ 495353 h 999337"/>
              <a:gd name="connsiteX4" fmla="*/ 1477833 w 2564912"/>
              <a:gd name="connsiteY4" fmla="*/ 639349 h 999337"/>
              <a:gd name="connsiteX5" fmla="*/ 1910097 w 2564912"/>
              <a:gd name="connsiteY5" fmla="*/ 711346 h 999337"/>
              <a:gd name="connsiteX6" fmla="*/ 2198273 w 2564912"/>
              <a:gd name="connsiteY6" fmla="*/ 927340 h 999337"/>
              <a:gd name="connsiteX7" fmla="*/ 2414405 w 2564912"/>
              <a:gd name="connsiteY7" fmla="*/ 999337 h 999337"/>
              <a:gd name="connsiteX8" fmla="*/ 2558494 w 2564912"/>
              <a:gd name="connsiteY8" fmla="*/ 927340 h 999337"/>
              <a:gd name="connsiteX9" fmla="*/ 2452914 w 2564912"/>
              <a:gd name="connsiteY9" fmla="*/ 624114 h 999337"/>
              <a:gd name="connsiteX10" fmla="*/ 2467429 w 2564912"/>
              <a:gd name="connsiteY10" fmla="*/ 493486 h 999337"/>
              <a:gd name="connsiteX11" fmla="*/ 2467429 w 2564912"/>
              <a:gd name="connsiteY11" fmla="*/ 493486 h 999337"/>
              <a:gd name="connsiteX0" fmla="*/ 0 w 2564912"/>
              <a:gd name="connsiteY0" fmla="*/ 0 h 999337"/>
              <a:gd name="connsiteX1" fmla="*/ 325129 w 2564912"/>
              <a:gd name="connsiteY1" fmla="*/ 279360 h 999337"/>
              <a:gd name="connsiteX2" fmla="*/ 685349 w 2564912"/>
              <a:gd name="connsiteY2" fmla="*/ 423356 h 999337"/>
              <a:gd name="connsiteX3" fmla="*/ 901481 w 2564912"/>
              <a:gd name="connsiteY3" fmla="*/ 495353 h 999337"/>
              <a:gd name="connsiteX4" fmla="*/ 1477833 w 2564912"/>
              <a:gd name="connsiteY4" fmla="*/ 639349 h 999337"/>
              <a:gd name="connsiteX5" fmla="*/ 1910097 w 2564912"/>
              <a:gd name="connsiteY5" fmla="*/ 711346 h 999337"/>
              <a:gd name="connsiteX6" fmla="*/ 2198273 w 2564912"/>
              <a:gd name="connsiteY6" fmla="*/ 927340 h 999337"/>
              <a:gd name="connsiteX7" fmla="*/ 2414405 w 2564912"/>
              <a:gd name="connsiteY7" fmla="*/ 999337 h 999337"/>
              <a:gd name="connsiteX8" fmla="*/ 2558494 w 2564912"/>
              <a:gd name="connsiteY8" fmla="*/ 927340 h 999337"/>
              <a:gd name="connsiteX9" fmla="*/ 2452914 w 2564912"/>
              <a:gd name="connsiteY9" fmla="*/ 624114 h 999337"/>
              <a:gd name="connsiteX10" fmla="*/ 2467429 w 2564912"/>
              <a:gd name="connsiteY10" fmla="*/ 493486 h 999337"/>
              <a:gd name="connsiteX11" fmla="*/ 2486450 w 2564912"/>
              <a:gd name="connsiteY11" fmla="*/ 495355 h 999337"/>
              <a:gd name="connsiteX0" fmla="*/ 0 w 2564912"/>
              <a:gd name="connsiteY0" fmla="*/ 0 h 999337"/>
              <a:gd name="connsiteX1" fmla="*/ 325129 w 2564912"/>
              <a:gd name="connsiteY1" fmla="*/ 279360 h 999337"/>
              <a:gd name="connsiteX2" fmla="*/ 685349 w 2564912"/>
              <a:gd name="connsiteY2" fmla="*/ 423356 h 999337"/>
              <a:gd name="connsiteX3" fmla="*/ 901481 w 2564912"/>
              <a:gd name="connsiteY3" fmla="*/ 495353 h 999337"/>
              <a:gd name="connsiteX4" fmla="*/ 1477833 w 2564912"/>
              <a:gd name="connsiteY4" fmla="*/ 639349 h 999337"/>
              <a:gd name="connsiteX5" fmla="*/ 1910097 w 2564912"/>
              <a:gd name="connsiteY5" fmla="*/ 711346 h 999337"/>
              <a:gd name="connsiteX6" fmla="*/ 2198273 w 2564912"/>
              <a:gd name="connsiteY6" fmla="*/ 927340 h 999337"/>
              <a:gd name="connsiteX7" fmla="*/ 2414405 w 2564912"/>
              <a:gd name="connsiteY7" fmla="*/ 999337 h 999337"/>
              <a:gd name="connsiteX8" fmla="*/ 2558494 w 2564912"/>
              <a:gd name="connsiteY8" fmla="*/ 927340 h 999337"/>
              <a:gd name="connsiteX9" fmla="*/ 2452914 w 2564912"/>
              <a:gd name="connsiteY9" fmla="*/ 624114 h 999337"/>
              <a:gd name="connsiteX10" fmla="*/ 2486450 w 2564912"/>
              <a:gd name="connsiteY10" fmla="*/ 567352 h 999337"/>
              <a:gd name="connsiteX11" fmla="*/ 2486450 w 2564912"/>
              <a:gd name="connsiteY11" fmla="*/ 495355 h 999337"/>
              <a:gd name="connsiteX0" fmla="*/ 0 w 2570501"/>
              <a:gd name="connsiteY0" fmla="*/ 0 h 999337"/>
              <a:gd name="connsiteX1" fmla="*/ 325129 w 2570501"/>
              <a:gd name="connsiteY1" fmla="*/ 279360 h 999337"/>
              <a:gd name="connsiteX2" fmla="*/ 685349 w 2570501"/>
              <a:gd name="connsiteY2" fmla="*/ 423356 h 999337"/>
              <a:gd name="connsiteX3" fmla="*/ 901481 w 2570501"/>
              <a:gd name="connsiteY3" fmla="*/ 495353 h 999337"/>
              <a:gd name="connsiteX4" fmla="*/ 1477833 w 2570501"/>
              <a:gd name="connsiteY4" fmla="*/ 639349 h 999337"/>
              <a:gd name="connsiteX5" fmla="*/ 1910097 w 2570501"/>
              <a:gd name="connsiteY5" fmla="*/ 711346 h 999337"/>
              <a:gd name="connsiteX6" fmla="*/ 2198273 w 2570501"/>
              <a:gd name="connsiteY6" fmla="*/ 927340 h 999337"/>
              <a:gd name="connsiteX7" fmla="*/ 2414405 w 2570501"/>
              <a:gd name="connsiteY7" fmla="*/ 999337 h 999337"/>
              <a:gd name="connsiteX8" fmla="*/ 2558494 w 2570501"/>
              <a:gd name="connsiteY8" fmla="*/ 927340 h 999337"/>
              <a:gd name="connsiteX9" fmla="*/ 2486450 w 2570501"/>
              <a:gd name="connsiteY9" fmla="*/ 639350 h 999337"/>
              <a:gd name="connsiteX10" fmla="*/ 2486450 w 2570501"/>
              <a:gd name="connsiteY10" fmla="*/ 567352 h 999337"/>
              <a:gd name="connsiteX11" fmla="*/ 2486450 w 2570501"/>
              <a:gd name="connsiteY11" fmla="*/ 495355 h 999337"/>
              <a:gd name="connsiteX0" fmla="*/ 0 w 2570501"/>
              <a:gd name="connsiteY0" fmla="*/ 0 h 999337"/>
              <a:gd name="connsiteX1" fmla="*/ 325129 w 2570501"/>
              <a:gd name="connsiteY1" fmla="*/ 279360 h 999337"/>
              <a:gd name="connsiteX2" fmla="*/ 685349 w 2570501"/>
              <a:gd name="connsiteY2" fmla="*/ 423356 h 999337"/>
              <a:gd name="connsiteX3" fmla="*/ 901481 w 2570501"/>
              <a:gd name="connsiteY3" fmla="*/ 495353 h 999337"/>
              <a:gd name="connsiteX4" fmla="*/ 1477833 w 2570501"/>
              <a:gd name="connsiteY4" fmla="*/ 639349 h 999337"/>
              <a:gd name="connsiteX5" fmla="*/ 1910097 w 2570501"/>
              <a:gd name="connsiteY5" fmla="*/ 711346 h 999337"/>
              <a:gd name="connsiteX6" fmla="*/ 2198273 w 2570501"/>
              <a:gd name="connsiteY6" fmla="*/ 927340 h 999337"/>
              <a:gd name="connsiteX7" fmla="*/ 2414405 w 2570501"/>
              <a:gd name="connsiteY7" fmla="*/ 999337 h 999337"/>
              <a:gd name="connsiteX8" fmla="*/ 2558494 w 2570501"/>
              <a:gd name="connsiteY8" fmla="*/ 927340 h 999337"/>
              <a:gd name="connsiteX9" fmla="*/ 2486450 w 2570501"/>
              <a:gd name="connsiteY9" fmla="*/ 639350 h 999337"/>
              <a:gd name="connsiteX10" fmla="*/ 2486450 w 2570501"/>
              <a:gd name="connsiteY10" fmla="*/ 567352 h 999337"/>
              <a:gd name="connsiteX11" fmla="*/ 2558494 w 2570501"/>
              <a:gd name="connsiteY11" fmla="*/ 567352 h 999337"/>
              <a:gd name="connsiteX0" fmla="*/ 0 w 2570501"/>
              <a:gd name="connsiteY0" fmla="*/ 0 h 999337"/>
              <a:gd name="connsiteX1" fmla="*/ 325129 w 2570501"/>
              <a:gd name="connsiteY1" fmla="*/ 279360 h 999337"/>
              <a:gd name="connsiteX2" fmla="*/ 685349 w 2570501"/>
              <a:gd name="connsiteY2" fmla="*/ 423356 h 999337"/>
              <a:gd name="connsiteX3" fmla="*/ 901481 w 2570501"/>
              <a:gd name="connsiteY3" fmla="*/ 495353 h 999337"/>
              <a:gd name="connsiteX4" fmla="*/ 1477833 w 2570501"/>
              <a:gd name="connsiteY4" fmla="*/ 639349 h 999337"/>
              <a:gd name="connsiteX5" fmla="*/ 1910097 w 2570501"/>
              <a:gd name="connsiteY5" fmla="*/ 711346 h 999337"/>
              <a:gd name="connsiteX6" fmla="*/ 2198273 w 2570501"/>
              <a:gd name="connsiteY6" fmla="*/ 927340 h 999337"/>
              <a:gd name="connsiteX7" fmla="*/ 2414405 w 2570501"/>
              <a:gd name="connsiteY7" fmla="*/ 999337 h 999337"/>
              <a:gd name="connsiteX8" fmla="*/ 2558494 w 2570501"/>
              <a:gd name="connsiteY8" fmla="*/ 927340 h 999337"/>
              <a:gd name="connsiteX9" fmla="*/ 2486450 w 2570501"/>
              <a:gd name="connsiteY9" fmla="*/ 639350 h 999337"/>
              <a:gd name="connsiteX10" fmla="*/ 2558494 w 2570501"/>
              <a:gd name="connsiteY10" fmla="*/ 567352 h 999337"/>
              <a:gd name="connsiteX11" fmla="*/ 2558494 w 2570501"/>
              <a:gd name="connsiteY11" fmla="*/ 567352 h 999337"/>
              <a:gd name="connsiteX0" fmla="*/ 0 w 2582509"/>
              <a:gd name="connsiteY0" fmla="*/ 0 h 999337"/>
              <a:gd name="connsiteX1" fmla="*/ 325129 w 2582509"/>
              <a:gd name="connsiteY1" fmla="*/ 279360 h 999337"/>
              <a:gd name="connsiteX2" fmla="*/ 685349 w 2582509"/>
              <a:gd name="connsiteY2" fmla="*/ 423356 h 999337"/>
              <a:gd name="connsiteX3" fmla="*/ 901481 w 2582509"/>
              <a:gd name="connsiteY3" fmla="*/ 495353 h 999337"/>
              <a:gd name="connsiteX4" fmla="*/ 1477833 w 2582509"/>
              <a:gd name="connsiteY4" fmla="*/ 639349 h 999337"/>
              <a:gd name="connsiteX5" fmla="*/ 1910097 w 2582509"/>
              <a:gd name="connsiteY5" fmla="*/ 711346 h 999337"/>
              <a:gd name="connsiteX6" fmla="*/ 2198273 w 2582509"/>
              <a:gd name="connsiteY6" fmla="*/ 927340 h 999337"/>
              <a:gd name="connsiteX7" fmla="*/ 2414405 w 2582509"/>
              <a:gd name="connsiteY7" fmla="*/ 999337 h 999337"/>
              <a:gd name="connsiteX8" fmla="*/ 2558494 w 2582509"/>
              <a:gd name="connsiteY8" fmla="*/ 927340 h 999337"/>
              <a:gd name="connsiteX9" fmla="*/ 2558494 w 2582509"/>
              <a:gd name="connsiteY9" fmla="*/ 639350 h 999337"/>
              <a:gd name="connsiteX10" fmla="*/ 2558494 w 2582509"/>
              <a:gd name="connsiteY10" fmla="*/ 567352 h 999337"/>
              <a:gd name="connsiteX11" fmla="*/ 2558494 w 2582509"/>
              <a:gd name="connsiteY11" fmla="*/ 567352 h 999337"/>
              <a:gd name="connsiteX0" fmla="*/ 0 w 2582509"/>
              <a:gd name="connsiteY0" fmla="*/ 0 h 999337"/>
              <a:gd name="connsiteX1" fmla="*/ 325129 w 2582509"/>
              <a:gd name="connsiteY1" fmla="*/ 279360 h 999337"/>
              <a:gd name="connsiteX2" fmla="*/ 685349 w 2582509"/>
              <a:gd name="connsiteY2" fmla="*/ 423356 h 999337"/>
              <a:gd name="connsiteX3" fmla="*/ 901481 w 2582509"/>
              <a:gd name="connsiteY3" fmla="*/ 495353 h 999337"/>
              <a:gd name="connsiteX4" fmla="*/ 1477833 w 2582509"/>
              <a:gd name="connsiteY4" fmla="*/ 639349 h 999337"/>
              <a:gd name="connsiteX5" fmla="*/ 1910097 w 2582509"/>
              <a:gd name="connsiteY5" fmla="*/ 711346 h 999337"/>
              <a:gd name="connsiteX6" fmla="*/ 2198273 w 2582509"/>
              <a:gd name="connsiteY6" fmla="*/ 927340 h 999337"/>
              <a:gd name="connsiteX7" fmla="*/ 2414405 w 2582509"/>
              <a:gd name="connsiteY7" fmla="*/ 999337 h 999337"/>
              <a:gd name="connsiteX8" fmla="*/ 2558494 w 2582509"/>
              <a:gd name="connsiteY8" fmla="*/ 927340 h 999337"/>
              <a:gd name="connsiteX9" fmla="*/ 2558494 w 2582509"/>
              <a:gd name="connsiteY9" fmla="*/ 639350 h 999337"/>
              <a:gd name="connsiteX10" fmla="*/ 2558494 w 2582509"/>
              <a:gd name="connsiteY10" fmla="*/ 567352 h 999337"/>
              <a:gd name="connsiteX11" fmla="*/ 2558494 w 2582509"/>
              <a:gd name="connsiteY11" fmla="*/ 567352 h 999337"/>
              <a:gd name="connsiteX0" fmla="*/ 0 w 2582509"/>
              <a:gd name="connsiteY0" fmla="*/ 0 h 999337"/>
              <a:gd name="connsiteX1" fmla="*/ 325129 w 2582509"/>
              <a:gd name="connsiteY1" fmla="*/ 279360 h 999337"/>
              <a:gd name="connsiteX2" fmla="*/ 685349 w 2582509"/>
              <a:gd name="connsiteY2" fmla="*/ 423356 h 999337"/>
              <a:gd name="connsiteX3" fmla="*/ 901481 w 2582509"/>
              <a:gd name="connsiteY3" fmla="*/ 495353 h 999337"/>
              <a:gd name="connsiteX4" fmla="*/ 1477833 w 2582509"/>
              <a:gd name="connsiteY4" fmla="*/ 639349 h 999337"/>
              <a:gd name="connsiteX5" fmla="*/ 1910097 w 2582509"/>
              <a:gd name="connsiteY5" fmla="*/ 711346 h 999337"/>
              <a:gd name="connsiteX6" fmla="*/ 2198273 w 2582509"/>
              <a:gd name="connsiteY6" fmla="*/ 927340 h 999337"/>
              <a:gd name="connsiteX7" fmla="*/ 2414405 w 2582509"/>
              <a:gd name="connsiteY7" fmla="*/ 999337 h 999337"/>
              <a:gd name="connsiteX8" fmla="*/ 2558494 w 2582509"/>
              <a:gd name="connsiteY8" fmla="*/ 927341 h 999337"/>
              <a:gd name="connsiteX9" fmla="*/ 2558494 w 2582509"/>
              <a:gd name="connsiteY9" fmla="*/ 639350 h 999337"/>
              <a:gd name="connsiteX10" fmla="*/ 2558494 w 2582509"/>
              <a:gd name="connsiteY10" fmla="*/ 567352 h 999337"/>
              <a:gd name="connsiteX11" fmla="*/ 2558494 w 2582509"/>
              <a:gd name="connsiteY11" fmla="*/ 567352 h 999337"/>
              <a:gd name="connsiteX0" fmla="*/ 0 w 2582509"/>
              <a:gd name="connsiteY0" fmla="*/ 0 h 1011336"/>
              <a:gd name="connsiteX1" fmla="*/ 325129 w 2582509"/>
              <a:gd name="connsiteY1" fmla="*/ 279360 h 1011336"/>
              <a:gd name="connsiteX2" fmla="*/ 685349 w 2582509"/>
              <a:gd name="connsiteY2" fmla="*/ 423356 h 1011336"/>
              <a:gd name="connsiteX3" fmla="*/ 901481 w 2582509"/>
              <a:gd name="connsiteY3" fmla="*/ 495353 h 1011336"/>
              <a:gd name="connsiteX4" fmla="*/ 1477833 w 2582509"/>
              <a:gd name="connsiteY4" fmla="*/ 639349 h 1011336"/>
              <a:gd name="connsiteX5" fmla="*/ 1910097 w 2582509"/>
              <a:gd name="connsiteY5" fmla="*/ 711346 h 1011336"/>
              <a:gd name="connsiteX6" fmla="*/ 2198273 w 2582509"/>
              <a:gd name="connsiteY6" fmla="*/ 927340 h 1011336"/>
              <a:gd name="connsiteX7" fmla="*/ 2414405 w 2582509"/>
              <a:gd name="connsiteY7" fmla="*/ 999337 h 1011336"/>
              <a:gd name="connsiteX8" fmla="*/ 2558494 w 2582509"/>
              <a:gd name="connsiteY8" fmla="*/ 855343 h 1011336"/>
              <a:gd name="connsiteX9" fmla="*/ 2558494 w 2582509"/>
              <a:gd name="connsiteY9" fmla="*/ 639350 h 1011336"/>
              <a:gd name="connsiteX10" fmla="*/ 2558494 w 2582509"/>
              <a:gd name="connsiteY10" fmla="*/ 567352 h 1011336"/>
              <a:gd name="connsiteX11" fmla="*/ 2558494 w 2582509"/>
              <a:gd name="connsiteY11" fmla="*/ 567352 h 1011336"/>
              <a:gd name="connsiteX0" fmla="*/ 0 w 2564990"/>
              <a:gd name="connsiteY0" fmla="*/ 0 h 1011336"/>
              <a:gd name="connsiteX1" fmla="*/ 325129 w 2564990"/>
              <a:gd name="connsiteY1" fmla="*/ 279360 h 1011336"/>
              <a:gd name="connsiteX2" fmla="*/ 685349 w 2564990"/>
              <a:gd name="connsiteY2" fmla="*/ 423356 h 1011336"/>
              <a:gd name="connsiteX3" fmla="*/ 901481 w 2564990"/>
              <a:gd name="connsiteY3" fmla="*/ 495353 h 1011336"/>
              <a:gd name="connsiteX4" fmla="*/ 1477833 w 2564990"/>
              <a:gd name="connsiteY4" fmla="*/ 639349 h 1011336"/>
              <a:gd name="connsiteX5" fmla="*/ 1910097 w 2564990"/>
              <a:gd name="connsiteY5" fmla="*/ 711346 h 1011336"/>
              <a:gd name="connsiteX6" fmla="*/ 2198273 w 2564990"/>
              <a:gd name="connsiteY6" fmla="*/ 927340 h 1011336"/>
              <a:gd name="connsiteX7" fmla="*/ 2414405 w 2564990"/>
              <a:gd name="connsiteY7" fmla="*/ 999337 h 1011336"/>
              <a:gd name="connsiteX8" fmla="*/ 2558494 w 2564990"/>
              <a:gd name="connsiteY8" fmla="*/ 855343 h 1011336"/>
              <a:gd name="connsiteX9" fmla="*/ 2558494 w 2564990"/>
              <a:gd name="connsiteY9" fmla="*/ 639350 h 1011336"/>
              <a:gd name="connsiteX10" fmla="*/ 2558494 w 2564990"/>
              <a:gd name="connsiteY10" fmla="*/ 567352 h 1011336"/>
              <a:gd name="connsiteX11" fmla="*/ 2558494 w 2564990"/>
              <a:gd name="connsiteY11" fmla="*/ 567352 h 1011336"/>
              <a:gd name="connsiteX0" fmla="*/ 0 w 2564990"/>
              <a:gd name="connsiteY0" fmla="*/ 0 h 1011336"/>
              <a:gd name="connsiteX1" fmla="*/ 325129 w 2564990"/>
              <a:gd name="connsiteY1" fmla="*/ 279360 h 1011336"/>
              <a:gd name="connsiteX2" fmla="*/ 685349 w 2564990"/>
              <a:gd name="connsiteY2" fmla="*/ 423356 h 1011336"/>
              <a:gd name="connsiteX3" fmla="*/ 901481 w 2564990"/>
              <a:gd name="connsiteY3" fmla="*/ 495353 h 1011336"/>
              <a:gd name="connsiteX4" fmla="*/ 1477833 w 2564990"/>
              <a:gd name="connsiteY4" fmla="*/ 639349 h 1011336"/>
              <a:gd name="connsiteX5" fmla="*/ 1910097 w 2564990"/>
              <a:gd name="connsiteY5" fmla="*/ 711347 h 1011336"/>
              <a:gd name="connsiteX6" fmla="*/ 2198273 w 2564990"/>
              <a:gd name="connsiteY6" fmla="*/ 927340 h 1011336"/>
              <a:gd name="connsiteX7" fmla="*/ 2414405 w 2564990"/>
              <a:gd name="connsiteY7" fmla="*/ 999337 h 1011336"/>
              <a:gd name="connsiteX8" fmla="*/ 2558494 w 2564990"/>
              <a:gd name="connsiteY8" fmla="*/ 855343 h 1011336"/>
              <a:gd name="connsiteX9" fmla="*/ 2558494 w 2564990"/>
              <a:gd name="connsiteY9" fmla="*/ 639350 h 1011336"/>
              <a:gd name="connsiteX10" fmla="*/ 2558494 w 2564990"/>
              <a:gd name="connsiteY10" fmla="*/ 567352 h 1011336"/>
              <a:gd name="connsiteX11" fmla="*/ 2558494 w 2564990"/>
              <a:gd name="connsiteY11" fmla="*/ 567352 h 1011336"/>
              <a:gd name="connsiteX0" fmla="*/ 0 w 2564990"/>
              <a:gd name="connsiteY0" fmla="*/ 0 h 1011336"/>
              <a:gd name="connsiteX1" fmla="*/ 325129 w 2564990"/>
              <a:gd name="connsiteY1" fmla="*/ 279360 h 1011336"/>
              <a:gd name="connsiteX2" fmla="*/ 685349 w 2564990"/>
              <a:gd name="connsiteY2" fmla="*/ 423356 h 1011336"/>
              <a:gd name="connsiteX3" fmla="*/ 901481 w 2564990"/>
              <a:gd name="connsiteY3" fmla="*/ 495353 h 1011336"/>
              <a:gd name="connsiteX4" fmla="*/ 1477833 w 2564990"/>
              <a:gd name="connsiteY4" fmla="*/ 639349 h 1011336"/>
              <a:gd name="connsiteX5" fmla="*/ 1910097 w 2564990"/>
              <a:gd name="connsiteY5" fmla="*/ 711347 h 1011336"/>
              <a:gd name="connsiteX6" fmla="*/ 2198273 w 2564990"/>
              <a:gd name="connsiteY6" fmla="*/ 927340 h 1011336"/>
              <a:gd name="connsiteX7" fmla="*/ 2414405 w 2564990"/>
              <a:gd name="connsiteY7" fmla="*/ 999337 h 1011336"/>
              <a:gd name="connsiteX8" fmla="*/ 2558494 w 2564990"/>
              <a:gd name="connsiteY8" fmla="*/ 855343 h 1011336"/>
              <a:gd name="connsiteX9" fmla="*/ 2558494 w 2564990"/>
              <a:gd name="connsiteY9" fmla="*/ 639350 h 1011336"/>
              <a:gd name="connsiteX10" fmla="*/ 2558494 w 2564990"/>
              <a:gd name="connsiteY10" fmla="*/ 567352 h 1011336"/>
              <a:gd name="connsiteX11" fmla="*/ 2558494 w 2564990"/>
              <a:gd name="connsiteY11" fmla="*/ 567352 h 101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4990" h="1011336">
                <a:moveTo>
                  <a:pt x="0" y="0"/>
                </a:moveTo>
                <a:cubicBezTo>
                  <a:pt x="72571" y="117324"/>
                  <a:pt x="198897" y="208801"/>
                  <a:pt x="325129" y="279360"/>
                </a:cubicBezTo>
                <a:cubicBezTo>
                  <a:pt x="447692" y="349729"/>
                  <a:pt x="589290" y="387357"/>
                  <a:pt x="685349" y="423356"/>
                </a:cubicBezTo>
                <a:cubicBezTo>
                  <a:pt x="781408" y="459355"/>
                  <a:pt x="782140" y="454446"/>
                  <a:pt x="901481" y="495353"/>
                </a:cubicBezTo>
                <a:cubicBezTo>
                  <a:pt x="1121135" y="537401"/>
                  <a:pt x="1301508" y="605794"/>
                  <a:pt x="1477833" y="639349"/>
                </a:cubicBezTo>
                <a:cubicBezTo>
                  <a:pt x="1696008" y="617576"/>
                  <a:pt x="1818094" y="617546"/>
                  <a:pt x="1910097" y="711347"/>
                </a:cubicBezTo>
                <a:cubicBezTo>
                  <a:pt x="2030170" y="759345"/>
                  <a:pt x="2114222" y="879342"/>
                  <a:pt x="2198273" y="927340"/>
                </a:cubicBezTo>
                <a:cubicBezTo>
                  <a:pt x="2282324" y="975338"/>
                  <a:pt x="2354368" y="1011336"/>
                  <a:pt x="2414405" y="999337"/>
                </a:cubicBezTo>
                <a:cubicBezTo>
                  <a:pt x="2474442" y="987338"/>
                  <a:pt x="2534479" y="915341"/>
                  <a:pt x="2558494" y="855343"/>
                </a:cubicBezTo>
                <a:cubicBezTo>
                  <a:pt x="2564990" y="773779"/>
                  <a:pt x="2531433" y="686302"/>
                  <a:pt x="2558494" y="639350"/>
                </a:cubicBezTo>
                <a:lnTo>
                  <a:pt x="2558494" y="567352"/>
                </a:lnTo>
                <a:lnTo>
                  <a:pt x="2558494" y="567352"/>
                </a:lnTo>
              </a:path>
            </a:pathLst>
          </a:custGeom>
          <a:ln w="50800" cap="rnd">
            <a:solidFill>
              <a:srgbClr val="FF2B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23" name="TextBox 48"/>
          <p:cNvSpPr txBox="1">
            <a:spLocks noChangeArrowheads="1"/>
          </p:cNvSpPr>
          <p:nvPr/>
        </p:nvSpPr>
        <p:spPr bwMode="auto">
          <a:xfrm>
            <a:off x="6426200" y="3522068"/>
            <a:ext cx="10985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Жибек Жолы (РК)</a:t>
            </a:r>
          </a:p>
        </p:txBody>
      </p:sp>
      <p:pic>
        <p:nvPicPr>
          <p:cNvPr id="3124" name="Picture 1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2355259"/>
            <a:ext cx="2159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5" name="Picture 1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3061693"/>
            <a:ext cx="2159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Picture 1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428409"/>
            <a:ext cx="2159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Овал 194"/>
          <p:cNvSpPr/>
          <p:nvPr/>
        </p:nvSpPr>
        <p:spPr bwMode="auto">
          <a:xfrm>
            <a:off x="2246542" y="1712346"/>
            <a:ext cx="87923" cy="74613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0" name="Овал 199"/>
          <p:cNvSpPr/>
          <p:nvPr/>
        </p:nvSpPr>
        <p:spPr bwMode="auto">
          <a:xfrm>
            <a:off x="1861889" y="1512763"/>
            <a:ext cx="87923" cy="74613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133" name="Picture 1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204568"/>
            <a:ext cx="2159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4" name="Picture 1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3006134"/>
            <a:ext cx="2159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5" name="TextBox 228"/>
          <p:cNvSpPr txBox="1">
            <a:spLocks noChangeArrowheads="1"/>
          </p:cNvSpPr>
          <p:nvPr/>
        </p:nvSpPr>
        <p:spPr bwMode="auto">
          <a:xfrm>
            <a:off x="564540" y="3844924"/>
            <a:ext cx="271206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altLang="ru-RU" sz="1400" b="1" dirty="0">
                <a:cs typeface="Arial" panose="020B0604020202020204" pitchFamily="34" charset="0"/>
              </a:rPr>
              <a:t>Существующие маршруты (</a:t>
            </a:r>
            <a:r>
              <a:rPr lang="ru-RU" altLang="ru-RU" sz="1400" b="1" dirty="0" smtClean="0">
                <a:cs typeface="Arial" panose="020B0604020202020204" pitchFamily="34" charset="0"/>
              </a:rPr>
              <a:t>ж/д и авто)</a:t>
            </a:r>
            <a:endParaRPr lang="ru-RU" altLang="ru-RU" sz="1400" dirty="0">
              <a:cs typeface="Arial" panose="020B0604020202020204" pitchFamily="34" charset="0"/>
            </a:endParaRPr>
          </a:p>
        </p:txBody>
      </p:sp>
      <p:sp>
        <p:nvSpPr>
          <p:cNvPr id="3136" name="TextBox 228"/>
          <p:cNvSpPr txBox="1">
            <a:spLocks noChangeArrowheads="1"/>
          </p:cNvSpPr>
          <p:nvPr/>
        </p:nvSpPr>
        <p:spPr bwMode="auto">
          <a:xfrm>
            <a:off x="539551" y="4152611"/>
            <a:ext cx="3240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altLang="ru-RU" sz="1000" b="1" dirty="0">
                <a:cs typeface="Arial" panose="020B0604020202020204" pitchFamily="34" charset="0"/>
              </a:rPr>
              <a:t>                           </a:t>
            </a:r>
            <a:endParaRPr lang="ru-RU" altLang="ru-RU" sz="1000" b="1" dirty="0" smtClean="0"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r>
              <a:rPr lang="ru-RU" altLang="ru-RU" sz="1400" b="1" dirty="0" smtClean="0">
                <a:cs typeface="Arial" panose="020B0604020202020204" pitchFamily="34" charset="0"/>
              </a:rPr>
              <a:t> Развивающиеся альтернативные маршруты </a:t>
            </a:r>
            <a:r>
              <a:rPr lang="ru-RU" altLang="ru-RU" sz="1400" b="1" dirty="0">
                <a:cs typeface="Arial" panose="020B0604020202020204" pitchFamily="34" charset="0"/>
              </a:rPr>
              <a:t>(</a:t>
            </a:r>
            <a:r>
              <a:rPr lang="ru-RU" altLang="ru-RU" sz="1400" b="1" dirty="0" smtClean="0">
                <a:cs typeface="Arial" panose="020B0604020202020204" pitchFamily="34" charset="0"/>
              </a:rPr>
              <a:t>ж/д и авто)</a:t>
            </a:r>
            <a:endParaRPr lang="ru-RU" altLang="ru-RU" sz="1400" b="1" dirty="0">
              <a:cs typeface="Arial" panose="020B0604020202020204" pitchFamily="34" charset="0"/>
            </a:endParaRPr>
          </a:p>
        </p:txBody>
      </p:sp>
      <p:cxnSp>
        <p:nvCxnSpPr>
          <p:cNvPr id="265" name="Прямая соединительная линия 264"/>
          <p:cNvCxnSpPr/>
          <p:nvPr/>
        </p:nvCxnSpPr>
        <p:spPr bwMode="auto">
          <a:xfrm>
            <a:off x="154843" y="4522299"/>
            <a:ext cx="288925" cy="0"/>
          </a:xfrm>
          <a:prstGeom prst="line">
            <a:avLst/>
          </a:prstGeom>
          <a:ln w="50800" cap="rnd">
            <a:solidFill>
              <a:srgbClr val="FF2B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 bwMode="auto">
          <a:xfrm>
            <a:off x="179511" y="4076861"/>
            <a:ext cx="273050" cy="0"/>
          </a:xfrm>
          <a:prstGeom prst="line">
            <a:avLst/>
          </a:prstGeom>
          <a:ln w="50800" cap="rnd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1" name="TextBox 228"/>
          <p:cNvSpPr txBox="1">
            <a:spLocks noChangeArrowheads="1"/>
          </p:cNvSpPr>
          <p:nvPr/>
        </p:nvSpPr>
        <p:spPr bwMode="auto">
          <a:xfrm>
            <a:off x="2268538" y="1340843"/>
            <a:ext cx="765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Соловей (РФ)</a:t>
            </a:r>
          </a:p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Тополи (Укр)</a:t>
            </a:r>
          </a:p>
        </p:txBody>
      </p:sp>
      <p:sp>
        <p:nvSpPr>
          <p:cNvPr id="3143" name="TextBox 59"/>
          <p:cNvSpPr txBox="1">
            <a:spLocks noChangeArrowheads="1"/>
          </p:cNvSpPr>
          <p:nvPr/>
        </p:nvSpPr>
        <p:spPr bwMode="auto">
          <a:xfrm>
            <a:off x="3475038" y="1604368"/>
            <a:ext cx="792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Озинки (РФ)</a:t>
            </a:r>
          </a:p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Таскала (РК)</a:t>
            </a:r>
          </a:p>
        </p:txBody>
      </p:sp>
      <p:sp>
        <p:nvSpPr>
          <p:cNvPr id="61" name="Овал 60"/>
          <p:cNvSpPr/>
          <p:nvPr/>
        </p:nvSpPr>
        <p:spPr bwMode="auto">
          <a:xfrm>
            <a:off x="6287492" y="3429422"/>
            <a:ext cx="87923" cy="74613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4284663" y="1124943"/>
            <a:ext cx="215900" cy="215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48" name="TextBox 59"/>
          <p:cNvSpPr txBox="1">
            <a:spLocks noChangeArrowheads="1"/>
          </p:cNvSpPr>
          <p:nvPr/>
        </p:nvSpPr>
        <p:spPr bwMode="auto">
          <a:xfrm>
            <a:off x="4373563" y="1163047"/>
            <a:ext cx="1444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000" b="1">
                <a:solidFill>
                  <a:srgbClr val="002060"/>
                </a:solidFill>
                <a:cs typeface="Arial" pitchFamily="34" charset="0"/>
              </a:rPr>
              <a:t>I</a:t>
            </a:r>
            <a:endParaRPr lang="ru-RU" altLang="ru-RU" sz="1000" b="1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4284663" y="1845668"/>
            <a:ext cx="215900" cy="215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50" name="TextBox 59"/>
          <p:cNvSpPr txBox="1">
            <a:spLocks noChangeArrowheads="1"/>
          </p:cNvSpPr>
          <p:nvPr/>
        </p:nvSpPr>
        <p:spPr bwMode="auto">
          <a:xfrm>
            <a:off x="4357690" y="1883769"/>
            <a:ext cx="1428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000" b="1">
                <a:solidFill>
                  <a:srgbClr val="002060"/>
                </a:solidFill>
                <a:cs typeface="Arial" pitchFamily="34" charset="0"/>
              </a:rPr>
              <a:t>II</a:t>
            </a:r>
            <a:endParaRPr lang="ru-RU" altLang="ru-RU" sz="1000" b="1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3201988" y="3031530"/>
            <a:ext cx="215900" cy="215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52" name="TextBox 59"/>
          <p:cNvSpPr txBox="1">
            <a:spLocks noChangeArrowheads="1"/>
          </p:cNvSpPr>
          <p:nvPr/>
        </p:nvSpPr>
        <p:spPr bwMode="auto">
          <a:xfrm>
            <a:off x="3300413" y="3069630"/>
            <a:ext cx="1444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000" b="1">
                <a:solidFill>
                  <a:srgbClr val="002060"/>
                </a:solidFill>
                <a:cs typeface="Arial" pitchFamily="34" charset="0"/>
              </a:rPr>
              <a:t>I</a:t>
            </a:r>
            <a:endParaRPr lang="ru-RU" altLang="ru-RU" sz="1000" b="1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059115" y="3604618"/>
            <a:ext cx="217487" cy="215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54" name="TextBox 59"/>
          <p:cNvSpPr txBox="1">
            <a:spLocks noChangeArrowheads="1"/>
          </p:cNvSpPr>
          <p:nvPr/>
        </p:nvSpPr>
        <p:spPr bwMode="auto">
          <a:xfrm>
            <a:off x="3132138" y="3645893"/>
            <a:ext cx="1444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000" b="1">
                <a:solidFill>
                  <a:srgbClr val="002060"/>
                </a:solidFill>
                <a:cs typeface="Arial" pitchFamily="34" charset="0"/>
              </a:rPr>
              <a:t>II</a:t>
            </a:r>
            <a:endParaRPr lang="ru-RU" altLang="ru-RU" sz="1000" b="1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3130550" y="1015405"/>
            <a:ext cx="215900" cy="215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56" name="TextBox 59"/>
          <p:cNvSpPr txBox="1">
            <a:spLocks noChangeArrowheads="1"/>
          </p:cNvSpPr>
          <p:nvPr/>
        </p:nvSpPr>
        <p:spPr bwMode="auto">
          <a:xfrm>
            <a:off x="3227390" y="1053505"/>
            <a:ext cx="1428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000" b="1">
                <a:solidFill>
                  <a:srgbClr val="002060"/>
                </a:solidFill>
                <a:cs typeface="Arial" pitchFamily="34" charset="0"/>
              </a:rPr>
              <a:t>I</a:t>
            </a:r>
            <a:endParaRPr lang="ru-RU" altLang="ru-RU" sz="1000" b="1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3059115" y="1299568"/>
            <a:ext cx="217487" cy="215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58" name="TextBox 59"/>
          <p:cNvSpPr txBox="1">
            <a:spLocks noChangeArrowheads="1"/>
          </p:cNvSpPr>
          <p:nvPr/>
        </p:nvSpPr>
        <p:spPr bwMode="auto">
          <a:xfrm>
            <a:off x="3133727" y="1337672"/>
            <a:ext cx="1428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000" b="1">
                <a:solidFill>
                  <a:srgbClr val="002060"/>
                </a:solidFill>
                <a:cs typeface="Arial" pitchFamily="34" charset="0"/>
              </a:rPr>
              <a:t>II</a:t>
            </a:r>
            <a:endParaRPr lang="ru-RU" altLang="ru-RU" sz="1000" b="1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5" name="Овал 74"/>
          <p:cNvSpPr/>
          <p:nvPr/>
        </p:nvSpPr>
        <p:spPr bwMode="auto">
          <a:xfrm>
            <a:off x="1857127" y="1422729"/>
            <a:ext cx="87923" cy="74613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45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62" name="TextBox 228"/>
          <p:cNvSpPr txBox="1">
            <a:spLocks noChangeArrowheads="1"/>
          </p:cNvSpPr>
          <p:nvPr/>
        </p:nvSpPr>
        <p:spPr bwMode="auto">
          <a:xfrm>
            <a:off x="1350965" y="1132880"/>
            <a:ext cx="936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Троебортное (РФ)</a:t>
            </a:r>
          </a:p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Бачевск (Укр)</a:t>
            </a:r>
          </a:p>
        </p:txBody>
      </p:sp>
      <p:sp>
        <p:nvSpPr>
          <p:cNvPr id="3163" name="TextBox 228"/>
          <p:cNvSpPr txBox="1">
            <a:spLocks noChangeArrowheads="1"/>
          </p:cNvSpPr>
          <p:nvPr/>
        </p:nvSpPr>
        <p:spPr bwMode="auto">
          <a:xfrm>
            <a:off x="2392365" y="1767881"/>
            <a:ext cx="1008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Крупец (РФ)</a:t>
            </a:r>
          </a:p>
          <a:p>
            <a:pPr eaLnBrk="1" hangingPunct="1"/>
            <a:r>
              <a:rPr lang="ru-RU" altLang="ru-RU" sz="800" b="1">
                <a:solidFill>
                  <a:srgbClr val="002060"/>
                </a:solidFill>
                <a:cs typeface="Arial" pitchFamily="34" charset="0"/>
              </a:rPr>
              <a:t>Катериновка (Укр)</a:t>
            </a:r>
          </a:p>
        </p:txBody>
      </p:sp>
      <p:pic>
        <p:nvPicPr>
          <p:cNvPr id="77" name="Изображение 4" descr="9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490310" y="66110"/>
            <a:ext cx="8474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Существующие и альтернативные маршруты </a:t>
            </a: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доставки грузов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Picture 1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86" y="3212980"/>
            <a:ext cx="131405" cy="12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234"/>
          <p:cNvSpPr txBox="1">
            <a:spLocks noChangeArrowheads="1"/>
          </p:cNvSpPr>
          <p:nvPr/>
        </p:nvSpPr>
        <p:spPr bwMode="auto">
          <a:xfrm>
            <a:off x="4419242" y="3212976"/>
            <a:ext cx="10080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900" b="1" u="sng" dirty="0" err="1" smtClean="0">
                <a:cs typeface="Arial" pitchFamily="34" charset="0"/>
              </a:rPr>
              <a:t>Курык</a:t>
            </a:r>
            <a:endParaRPr lang="ru-RU" altLang="ru-RU" sz="900" b="1" u="sng" dirty="0"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99935776"/>
              </p:ext>
            </p:extLst>
          </p:nvPr>
        </p:nvGraphicFramePr>
        <p:xfrm>
          <a:off x="1136652" y="5212757"/>
          <a:ext cx="6096000" cy="162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3" name="Прямоугольник 82"/>
          <p:cNvSpPr/>
          <p:nvPr/>
        </p:nvSpPr>
        <p:spPr>
          <a:xfrm>
            <a:off x="251520" y="4941168"/>
            <a:ext cx="8474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Динамика перевалки автотранспортных средств в порту Актау, ед.</a:t>
            </a: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2296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876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4" descr="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1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499" y="506418"/>
            <a:ext cx="7921869" cy="4841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решенные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2016 году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развития транзита в РК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46396"/>
            <a:ext cx="8153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АО </a:t>
            </a:r>
            <a:r>
              <a:rPr lang="ru-RU" sz="2000" dirty="0">
                <a:solidFill>
                  <a:srgbClr val="002060"/>
                </a:solidFill>
              </a:rPr>
              <a:t>«НК «КТЖ» получен статус декларанта (что позволяет декларировать грузы, перемещаемые через железнодорожные приграничные пункты пропуска и оказывать другие сопутствующие услуги).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Разработан </a:t>
            </a:r>
            <a:r>
              <a:rPr lang="ru-RU" sz="2000" dirty="0">
                <a:solidFill>
                  <a:srgbClr val="002060"/>
                </a:solidFill>
              </a:rPr>
              <a:t>«Порядок перевозок грузов экспедиторов в контейнерных поездах АО «KTZ </a:t>
            </a:r>
            <a:r>
              <a:rPr lang="ru-RU" sz="2000" dirty="0" err="1">
                <a:solidFill>
                  <a:srgbClr val="002060"/>
                </a:solidFill>
              </a:rPr>
              <a:t>Express</a:t>
            </a:r>
            <a:r>
              <a:rPr lang="ru-RU" sz="2000" dirty="0">
                <a:solidFill>
                  <a:srgbClr val="002060"/>
                </a:solidFill>
              </a:rPr>
              <a:t>», следующих в направлений Китай-Европа-Китай».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Создана </a:t>
            </a:r>
            <a:r>
              <a:rPr lang="ru-RU" sz="2000" dirty="0">
                <a:solidFill>
                  <a:srgbClr val="002060"/>
                </a:solidFill>
              </a:rPr>
              <a:t>международная ассоциация </a:t>
            </a:r>
            <a:r>
              <a:rPr lang="ru-RU" sz="2000" dirty="0" err="1">
                <a:solidFill>
                  <a:srgbClr val="002060"/>
                </a:solidFill>
              </a:rPr>
              <a:t>Транскаспийский</a:t>
            </a:r>
            <a:r>
              <a:rPr lang="ru-RU" sz="2000" dirty="0">
                <a:solidFill>
                  <a:srgbClr val="002060"/>
                </a:solidFill>
              </a:rPr>
              <a:t> международный транспортный маршрут (ТМТМ) с целью привлечения новых грузопотоков через Каспий путем проведения согласованной тарифной политики.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Совместно </a:t>
            </a:r>
            <a:r>
              <a:rPr lang="ru-RU" sz="2000" dirty="0">
                <a:solidFill>
                  <a:srgbClr val="002060"/>
                </a:solidFill>
              </a:rPr>
              <a:t>с бизнесом приняты практические шаги по обеспечению сохранности перевозимых грузов в контейнерных поездах (по итогам проведенного совместного круглого стола).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24" y="71373"/>
            <a:ext cx="3600450" cy="360045"/>
          </a:xfrm>
          <a:custGeom>
            <a:avLst/>
            <a:gdLst/>
            <a:ahLst/>
            <a:cxnLst/>
            <a:rect l="l" t="t" r="r" b="b"/>
            <a:pathLst>
              <a:path w="3600450" h="360045">
                <a:moveTo>
                  <a:pt x="3540023" y="0"/>
                </a:moveTo>
                <a:lnTo>
                  <a:pt x="59994" y="0"/>
                </a:lnTo>
                <a:lnTo>
                  <a:pt x="36642" y="4724"/>
                </a:lnTo>
                <a:lnTo>
                  <a:pt x="17572" y="17605"/>
                </a:lnTo>
                <a:lnTo>
                  <a:pt x="471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14" y="323397"/>
                </a:lnTo>
                <a:lnTo>
                  <a:pt x="17572" y="342455"/>
                </a:lnTo>
                <a:lnTo>
                  <a:pt x="36642" y="355322"/>
                </a:lnTo>
                <a:lnTo>
                  <a:pt x="59994" y="360045"/>
                </a:lnTo>
                <a:lnTo>
                  <a:pt x="3540023" y="360045"/>
                </a:lnTo>
                <a:lnTo>
                  <a:pt x="3563373" y="355322"/>
                </a:lnTo>
                <a:lnTo>
                  <a:pt x="3582425" y="342455"/>
                </a:lnTo>
                <a:lnTo>
                  <a:pt x="3595262" y="323397"/>
                </a:lnTo>
                <a:lnTo>
                  <a:pt x="3599967" y="300100"/>
                </a:lnTo>
                <a:lnTo>
                  <a:pt x="3599967" y="60071"/>
                </a:lnTo>
                <a:lnTo>
                  <a:pt x="3595262" y="36701"/>
                </a:lnTo>
                <a:lnTo>
                  <a:pt x="3582425" y="17605"/>
                </a:lnTo>
                <a:lnTo>
                  <a:pt x="3563373" y="4724"/>
                </a:lnTo>
                <a:lnTo>
                  <a:pt x="3540023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652" y="127507"/>
            <a:ext cx="3351529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err="1" smtClean="0">
                <a:solidFill>
                  <a:srgbClr val="FFFFFF"/>
                </a:solidFill>
                <a:latin typeface="Impact"/>
                <a:cs typeface="Impact"/>
              </a:rPr>
              <a:t>Западная</a:t>
            </a:r>
            <a:r>
              <a:rPr sz="1600" spc="-5" dirty="0" smtClean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Impact"/>
                <a:cs typeface="Impact"/>
              </a:rPr>
              <a:t>Европа – Западный</a:t>
            </a:r>
            <a:r>
              <a:rPr sz="1600" spc="80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Impact"/>
                <a:cs typeface="Impact"/>
              </a:rPr>
              <a:t>Китай</a:t>
            </a:r>
            <a:endParaRPr sz="1600" dirty="0">
              <a:latin typeface="Impact"/>
              <a:cs typeface="Impac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62582"/>
            <a:ext cx="9144000" cy="5995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05" y="1055075"/>
            <a:ext cx="9057132" cy="573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1250" y="2881376"/>
            <a:ext cx="2952750" cy="3232150"/>
          </a:xfrm>
          <a:custGeom>
            <a:avLst/>
            <a:gdLst/>
            <a:ahLst/>
            <a:cxnLst/>
            <a:rect l="l" t="t" r="r" b="b"/>
            <a:pathLst>
              <a:path w="2952750" h="3232150">
                <a:moveTo>
                  <a:pt x="0" y="0"/>
                </a:moveTo>
                <a:lnTo>
                  <a:pt x="35432" y="20145"/>
                </a:lnTo>
                <a:lnTo>
                  <a:pt x="51593" y="71374"/>
                </a:lnTo>
                <a:lnTo>
                  <a:pt x="54879" y="92721"/>
                </a:lnTo>
                <a:lnTo>
                  <a:pt x="63500" y="107950"/>
                </a:lnTo>
                <a:lnTo>
                  <a:pt x="80845" y="114567"/>
                </a:lnTo>
                <a:lnTo>
                  <a:pt x="103965" y="115839"/>
                </a:lnTo>
                <a:lnTo>
                  <a:pt x="127490" y="114754"/>
                </a:lnTo>
                <a:lnTo>
                  <a:pt x="146050" y="114300"/>
                </a:lnTo>
                <a:lnTo>
                  <a:pt x="158154" y="113228"/>
                </a:lnTo>
                <a:lnTo>
                  <a:pt x="166687" y="110680"/>
                </a:lnTo>
                <a:lnTo>
                  <a:pt x="172839" y="109942"/>
                </a:lnTo>
                <a:lnTo>
                  <a:pt x="184050" y="162180"/>
                </a:lnTo>
                <a:lnTo>
                  <a:pt x="184150" y="177800"/>
                </a:lnTo>
                <a:lnTo>
                  <a:pt x="182854" y="188932"/>
                </a:lnTo>
                <a:lnTo>
                  <a:pt x="180165" y="197992"/>
                </a:lnTo>
                <a:lnTo>
                  <a:pt x="177881" y="206482"/>
                </a:lnTo>
                <a:lnTo>
                  <a:pt x="187479" y="253083"/>
                </a:lnTo>
                <a:lnTo>
                  <a:pt x="196850" y="260350"/>
                </a:lnTo>
                <a:lnTo>
                  <a:pt x="211292" y="259669"/>
                </a:lnTo>
                <a:lnTo>
                  <a:pt x="229806" y="253571"/>
                </a:lnTo>
                <a:lnTo>
                  <a:pt x="250892" y="247687"/>
                </a:lnTo>
                <a:lnTo>
                  <a:pt x="273050" y="247650"/>
                </a:lnTo>
                <a:lnTo>
                  <a:pt x="297693" y="257212"/>
                </a:lnTo>
                <a:lnTo>
                  <a:pt x="325040" y="272621"/>
                </a:lnTo>
                <a:lnTo>
                  <a:pt x="351791" y="288244"/>
                </a:lnTo>
                <a:lnTo>
                  <a:pt x="374650" y="298450"/>
                </a:lnTo>
                <a:lnTo>
                  <a:pt x="391598" y="299511"/>
                </a:lnTo>
                <a:lnTo>
                  <a:pt x="404796" y="295227"/>
                </a:lnTo>
                <a:lnTo>
                  <a:pt x="417208" y="290966"/>
                </a:lnTo>
                <a:lnTo>
                  <a:pt x="431800" y="292100"/>
                </a:lnTo>
                <a:lnTo>
                  <a:pt x="449064" y="301359"/>
                </a:lnTo>
                <a:lnTo>
                  <a:pt x="467518" y="315499"/>
                </a:lnTo>
                <a:lnTo>
                  <a:pt x="487164" y="330640"/>
                </a:lnTo>
                <a:lnTo>
                  <a:pt x="508000" y="342900"/>
                </a:lnTo>
                <a:lnTo>
                  <a:pt x="534937" y="352226"/>
                </a:lnTo>
                <a:lnTo>
                  <a:pt x="566340" y="360362"/>
                </a:lnTo>
                <a:lnTo>
                  <a:pt x="592385" y="366117"/>
                </a:lnTo>
                <a:lnTo>
                  <a:pt x="603250" y="368300"/>
                </a:lnTo>
                <a:lnTo>
                  <a:pt x="631235" y="375332"/>
                </a:lnTo>
                <a:lnTo>
                  <a:pt x="690778" y="390588"/>
                </a:lnTo>
                <a:lnTo>
                  <a:pt x="742182" y="410648"/>
                </a:lnTo>
                <a:lnTo>
                  <a:pt x="785540" y="435465"/>
                </a:lnTo>
                <a:lnTo>
                  <a:pt x="806771" y="469999"/>
                </a:lnTo>
                <a:lnTo>
                  <a:pt x="807275" y="492125"/>
                </a:lnTo>
                <a:lnTo>
                  <a:pt x="805779" y="514250"/>
                </a:lnTo>
                <a:lnTo>
                  <a:pt x="806450" y="533400"/>
                </a:lnTo>
                <a:lnTo>
                  <a:pt x="819094" y="570868"/>
                </a:lnTo>
                <a:lnTo>
                  <a:pt x="841787" y="615934"/>
                </a:lnTo>
                <a:lnTo>
                  <a:pt x="863600" y="654050"/>
                </a:lnTo>
                <a:lnTo>
                  <a:pt x="896112" y="703230"/>
                </a:lnTo>
                <a:lnTo>
                  <a:pt x="913284" y="729916"/>
                </a:lnTo>
                <a:lnTo>
                  <a:pt x="936444" y="779891"/>
                </a:lnTo>
                <a:lnTo>
                  <a:pt x="947941" y="827230"/>
                </a:lnTo>
                <a:lnTo>
                  <a:pt x="956573" y="873962"/>
                </a:lnTo>
                <a:lnTo>
                  <a:pt x="962340" y="920087"/>
                </a:lnTo>
                <a:lnTo>
                  <a:pt x="967755" y="975477"/>
                </a:lnTo>
                <a:lnTo>
                  <a:pt x="969930" y="1007221"/>
                </a:lnTo>
                <a:lnTo>
                  <a:pt x="972915" y="1040179"/>
                </a:lnTo>
                <a:lnTo>
                  <a:pt x="985656" y="1107041"/>
                </a:lnTo>
                <a:lnTo>
                  <a:pt x="1005885" y="1176109"/>
                </a:lnTo>
                <a:lnTo>
                  <a:pt x="1026417" y="1232106"/>
                </a:lnTo>
                <a:lnTo>
                  <a:pt x="1037431" y="1254474"/>
                </a:lnTo>
                <a:lnTo>
                  <a:pt x="1047253" y="1275080"/>
                </a:lnTo>
                <a:lnTo>
                  <a:pt x="1054100" y="1295400"/>
                </a:lnTo>
                <a:lnTo>
                  <a:pt x="1056475" y="1315003"/>
                </a:lnTo>
                <a:lnTo>
                  <a:pt x="1055671" y="1333452"/>
                </a:lnTo>
                <a:lnTo>
                  <a:pt x="1054082" y="1351924"/>
                </a:lnTo>
                <a:lnTo>
                  <a:pt x="1054100" y="1371600"/>
                </a:lnTo>
                <a:lnTo>
                  <a:pt x="1057441" y="1393491"/>
                </a:lnTo>
                <a:lnTo>
                  <a:pt x="1062450" y="1416812"/>
                </a:lnTo>
                <a:lnTo>
                  <a:pt x="1066458" y="1439751"/>
                </a:lnTo>
                <a:lnTo>
                  <a:pt x="1066800" y="1460500"/>
                </a:lnTo>
                <a:lnTo>
                  <a:pt x="1059606" y="1476958"/>
                </a:lnTo>
                <a:lnTo>
                  <a:pt x="1047353" y="1490630"/>
                </a:lnTo>
                <a:lnTo>
                  <a:pt x="1036885" y="1505112"/>
                </a:lnTo>
                <a:lnTo>
                  <a:pt x="1035050" y="1524000"/>
                </a:lnTo>
                <a:lnTo>
                  <a:pt x="1045964" y="1547342"/>
                </a:lnTo>
                <a:lnTo>
                  <a:pt x="1065212" y="1573577"/>
                </a:lnTo>
                <a:lnTo>
                  <a:pt x="1086842" y="1603599"/>
                </a:lnTo>
                <a:lnTo>
                  <a:pt x="1104900" y="1638300"/>
                </a:lnTo>
                <a:lnTo>
                  <a:pt x="1118399" y="1681021"/>
                </a:lnTo>
                <a:lnTo>
                  <a:pt x="1130315" y="1730327"/>
                </a:lnTo>
                <a:lnTo>
                  <a:pt x="1140636" y="1779656"/>
                </a:lnTo>
                <a:lnTo>
                  <a:pt x="1149350" y="1822450"/>
                </a:lnTo>
                <a:lnTo>
                  <a:pt x="1158446" y="1890649"/>
                </a:lnTo>
                <a:lnTo>
                  <a:pt x="1161976" y="1917354"/>
                </a:lnTo>
                <a:lnTo>
                  <a:pt x="1168400" y="1936750"/>
                </a:lnTo>
                <a:lnTo>
                  <a:pt x="1177998" y="1945457"/>
                </a:lnTo>
                <a:lnTo>
                  <a:pt x="1189466" y="1945449"/>
                </a:lnTo>
                <a:lnTo>
                  <a:pt x="1203100" y="1942679"/>
                </a:lnTo>
                <a:lnTo>
                  <a:pt x="1219200" y="1943100"/>
                </a:lnTo>
                <a:lnTo>
                  <a:pt x="1258887" y="1951799"/>
                </a:lnTo>
                <a:lnTo>
                  <a:pt x="1308100" y="1968500"/>
                </a:lnTo>
                <a:lnTo>
                  <a:pt x="1370409" y="2007377"/>
                </a:lnTo>
                <a:lnTo>
                  <a:pt x="1403808" y="2027418"/>
                </a:lnTo>
                <a:lnTo>
                  <a:pt x="1435100" y="2038350"/>
                </a:lnTo>
                <a:lnTo>
                  <a:pt x="1465200" y="2035486"/>
                </a:lnTo>
                <a:lnTo>
                  <a:pt x="1495028" y="2023633"/>
                </a:lnTo>
                <a:lnTo>
                  <a:pt x="1521878" y="2009614"/>
                </a:lnTo>
                <a:lnTo>
                  <a:pt x="1543050" y="2000250"/>
                </a:lnTo>
                <a:lnTo>
                  <a:pt x="1555440" y="1995177"/>
                </a:lnTo>
                <a:lnTo>
                  <a:pt x="1561306" y="1991487"/>
                </a:lnTo>
                <a:lnTo>
                  <a:pt x="1565981" y="1992177"/>
                </a:lnTo>
                <a:lnTo>
                  <a:pt x="1613677" y="2048240"/>
                </a:lnTo>
                <a:lnTo>
                  <a:pt x="1644650" y="2101850"/>
                </a:lnTo>
                <a:lnTo>
                  <a:pt x="1642367" y="2115599"/>
                </a:lnTo>
                <a:lnTo>
                  <a:pt x="1631156" y="2124027"/>
                </a:lnTo>
                <a:lnTo>
                  <a:pt x="1618753" y="2132478"/>
                </a:lnTo>
                <a:lnTo>
                  <a:pt x="1612900" y="2146300"/>
                </a:lnTo>
                <a:lnTo>
                  <a:pt x="1619631" y="2195861"/>
                </a:lnTo>
                <a:lnTo>
                  <a:pt x="1644650" y="2247900"/>
                </a:lnTo>
                <a:lnTo>
                  <a:pt x="1699037" y="2282793"/>
                </a:lnTo>
                <a:lnTo>
                  <a:pt x="1731125" y="2297299"/>
                </a:lnTo>
                <a:lnTo>
                  <a:pt x="1758950" y="2311400"/>
                </a:lnTo>
                <a:lnTo>
                  <a:pt x="1780089" y="2326034"/>
                </a:lnTo>
                <a:lnTo>
                  <a:pt x="1797859" y="2340371"/>
                </a:lnTo>
                <a:lnTo>
                  <a:pt x="1815224" y="2352923"/>
                </a:lnTo>
                <a:lnTo>
                  <a:pt x="1835150" y="2362200"/>
                </a:lnTo>
                <a:lnTo>
                  <a:pt x="1859936" y="2367049"/>
                </a:lnTo>
                <a:lnTo>
                  <a:pt x="1887521" y="2368518"/>
                </a:lnTo>
                <a:lnTo>
                  <a:pt x="1914320" y="2368415"/>
                </a:lnTo>
                <a:lnTo>
                  <a:pt x="1936750" y="2368550"/>
                </a:lnTo>
                <a:lnTo>
                  <a:pt x="1953760" y="2369264"/>
                </a:lnTo>
                <a:lnTo>
                  <a:pt x="1967293" y="2369693"/>
                </a:lnTo>
                <a:lnTo>
                  <a:pt x="1978255" y="2369550"/>
                </a:lnTo>
                <a:lnTo>
                  <a:pt x="1987550" y="2368550"/>
                </a:lnTo>
                <a:lnTo>
                  <a:pt x="1992919" y="2364601"/>
                </a:lnTo>
                <a:lnTo>
                  <a:pt x="1994693" y="2358580"/>
                </a:lnTo>
                <a:lnTo>
                  <a:pt x="1997658" y="2354369"/>
                </a:lnTo>
                <a:lnTo>
                  <a:pt x="2044334" y="2376043"/>
                </a:lnTo>
                <a:lnTo>
                  <a:pt x="2095500" y="2413000"/>
                </a:lnTo>
                <a:lnTo>
                  <a:pt x="2126630" y="2440013"/>
                </a:lnTo>
                <a:lnTo>
                  <a:pt x="2162143" y="2472896"/>
                </a:lnTo>
                <a:lnTo>
                  <a:pt x="2196084" y="2505993"/>
                </a:lnTo>
                <a:lnTo>
                  <a:pt x="2222500" y="2533650"/>
                </a:lnTo>
                <a:lnTo>
                  <a:pt x="2244740" y="2572115"/>
                </a:lnTo>
                <a:lnTo>
                  <a:pt x="2250485" y="2586174"/>
                </a:lnTo>
                <a:lnTo>
                  <a:pt x="2260600" y="2597150"/>
                </a:lnTo>
                <a:lnTo>
                  <a:pt x="2277274" y="2601206"/>
                </a:lnTo>
                <a:lnTo>
                  <a:pt x="2297128" y="2599499"/>
                </a:lnTo>
                <a:lnTo>
                  <a:pt x="2317767" y="2599793"/>
                </a:lnTo>
                <a:lnTo>
                  <a:pt x="2336800" y="2609850"/>
                </a:lnTo>
                <a:lnTo>
                  <a:pt x="2351311" y="2633389"/>
                </a:lnTo>
                <a:lnTo>
                  <a:pt x="2363358" y="2665769"/>
                </a:lnTo>
                <a:lnTo>
                  <a:pt x="2378001" y="2701924"/>
                </a:lnTo>
                <a:lnTo>
                  <a:pt x="2400300" y="2736786"/>
                </a:lnTo>
                <a:lnTo>
                  <a:pt x="2434802" y="2771615"/>
                </a:lnTo>
                <a:lnTo>
                  <a:pt x="2477722" y="2808228"/>
                </a:lnTo>
                <a:lnTo>
                  <a:pt x="2521618" y="2842458"/>
                </a:lnTo>
                <a:lnTo>
                  <a:pt x="2559050" y="2870136"/>
                </a:lnTo>
                <a:lnTo>
                  <a:pt x="2609437" y="2897522"/>
                </a:lnTo>
                <a:lnTo>
                  <a:pt x="2630630" y="2906599"/>
                </a:lnTo>
                <a:lnTo>
                  <a:pt x="2654300" y="2920936"/>
                </a:lnTo>
                <a:lnTo>
                  <a:pt x="2682124" y="2943360"/>
                </a:lnTo>
                <a:lnTo>
                  <a:pt x="2711831" y="2970150"/>
                </a:lnTo>
                <a:lnTo>
                  <a:pt x="2741346" y="2997733"/>
                </a:lnTo>
                <a:lnTo>
                  <a:pt x="2768600" y="3022536"/>
                </a:lnTo>
                <a:lnTo>
                  <a:pt x="2793670" y="3043376"/>
                </a:lnTo>
                <a:lnTo>
                  <a:pt x="2817431" y="3062227"/>
                </a:lnTo>
                <a:lnTo>
                  <a:pt x="2839001" y="3080283"/>
                </a:lnTo>
                <a:lnTo>
                  <a:pt x="2857500" y="3098736"/>
                </a:lnTo>
                <a:lnTo>
                  <a:pt x="2871589" y="3118232"/>
                </a:lnTo>
                <a:lnTo>
                  <a:pt x="2882106" y="3138027"/>
                </a:lnTo>
                <a:lnTo>
                  <a:pt x="2891432" y="3157225"/>
                </a:lnTo>
                <a:lnTo>
                  <a:pt x="2901950" y="3174936"/>
                </a:lnTo>
                <a:lnTo>
                  <a:pt x="2914120" y="3190786"/>
                </a:lnTo>
                <a:lnTo>
                  <a:pt x="2926730" y="3205297"/>
                </a:lnTo>
                <a:lnTo>
                  <a:pt x="2939651" y="3218915"/>
                </a:lnTo>
                <a:lnTo>
                  <a:pt x="2952750" y="3232086"/>
                </a:lnTo>
              </a:path>
            </a:pathLst>
          </a:custGeom>
          <a:ln w="1301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64907" y="5628132"/>
            <a:ext cx="717803" cy="286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57288" y="5580888"/>
            <a:ext cx="758951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7613" y="5643575"/>
            <a:ext cx="612140" cy="180340"/>
          </a:xfrm>
          <a:custGeom>
            <a:avLst/>
            <a:gdLst/>
            <a:ahLst/>
            <a:cxnLst/>
            <a:rect l="l" t="t" r="r" b="b"/>
            <a:pathLst>
              <a:path w="612140" h="180339">
                <a:moveTo>
                  <a:pt x="581913" y="0"/>
                </a:moveTo>
                <a:lnTo>
                  <a:pt x="29971" y="0"/>
                </a:lnTo>
                <a:lnTo>
                  <a:pt x="18323" y="2358"/>
                </a:lnTo>
                <a:lnTo>
                  <a:pt x="8794" y="8788"/>
                </a:lnTo>
                <a:lnTo>
                  <a:pt x="2361" y="18323"/>
                </a:lnTo>
                <a:lnTo>
                  <a:pt x="0" y="29997"/>
                </a:lnTo>
                <a:lnTo>
                  <a:pt x="0" y="149999"/>
                </a:lnTo>
                <a:lnTo>
                  <a:pt x="2361" y="161678"/>
                </a:lnTo>
                <a:lnTo>
                  <a:pt x="8794" y="171213"/>
                </a:lnTo>
                <a:lnTo>
                  <a:pt x="18323" y="177640"/>
                </a:lnTo>
                <a:lnTo>
                  <a:pt x="29971" y="179997"/>
                </a:lnTo>
                <a:lnTo>
                  <a:pt x="581913" y="179997"/>
                </a:lnTo>
                <a:lnTo>
                  <a:pt x="593635" y="177640"/>
                </a:lnTo>
                <a:lnTo>
                  <a:pt x="603202" y="171213"/>
                </a:lnTo>
                <a:lnTo>
                  <a:pt x="609649" y="161678"/>
                </a:lnTo>
                <a:lnTo>
                  <a:pt x="612012" y="149999"/>
                </a:lnTo>
                <a:lnTo>
                  <a:pt x="612012" y="29997"/>
                </a:lnTo>
                <a:lnTo>
                  <a:pt x="609649" y="18323"/>
                </a:lnTo>
                <a:lnTo>
                  <a:pt x="603202" y="8788"/>
                </a:lnTo>
                <a:lnTo>
                  <a:pt x="593635" y="2358"/>
                </a:lnTo>
                <a:lnTo>
                  <a:pt x="581913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91145" y="5638800"/>
            <a:ext cx="4648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r>
              <a:rPr sz="120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лм</a:t>
            </a:r>
            <a:r>
              <a:rPr sz="1200" spc="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ты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90032" y="5556503"/>
            <a:ext cx="574548" cy="286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70220" y="5509259"/>
            <a:ext cx="644651" cy="426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43626" y="5572125"/>
            <a:ext cx="467995" cy="180340"/>
          </a:xfrm>
          <a:custGeom>
            <a:avLst/>
            <a:gdLst/>
            <a:ahLst/>
            <a:cxnLst/>
            <a:rect l="l" t="t" r="r" b="b"/>
            <a:pathLst>
              <a:path w="467995" h="180339">
                <a:moveTo>
                  <a:pt x="437896" y="0"/>
                </a:moveTo>
                <a:lnTo>
                  <a:pt x="29972" y="0"/>
                </a:lnTo>
                <a:lnTo>
                  <a:pt x="18270" y="2362"/>
                </a:lnTo>
                <a:lnTo>
                  <a:pt x="8747" y="8799"/>
                </a:lnTo>
                <a:lnTo>
                  <a:pt x="2343" y="18339"/>
                </a:lnTo>
                <a:lnTo>
                  <a:pt x="0" y="30010"/>
                </a:lnTo>
                <a:lnTo>
                  <a:pt x="0" y="150012"/>
                </a:lnTo>
                <a:lnTo>
                  <a:pt x="2343" y="161691"/>
                </a:lnTo>
                <a:lnTo>
                  <a:pt x="8747" y="171226"/>
                </a:lnTo>
                <a:lnTo>
                  <a:pt x="18270" y="177653"/>
                </a:lnTo>
                <a:lnTo>
                  <a:pt x="29972" y="180009"/>
                </a:lnTo>
                <a:lnTo>
                  <a:pt x="437896" y="180009"/>
                </a:lnTo>
                <a:lnTo>
                  <a:pt x="449617" y="177653"/>
                </a:lnTo>
                <a:lnTo>
                  <a:pt x="459184" y="171226"/>
                </a:lnTo>
                <a:lnTo>
                  <a:pt x="465631" y="161691"/>
                </a:lnTo>
                <a:lnTo>
                  <a:pt x="467995" y="150012"/>
                </a:lnTo>
                <a:lnTo>
                  <a:pt x="467995" y="30010"/>
                </a:lnTo>
                <a:lnTo>
                  <a:pt x="465631" y="18339"/>
                </a:lnTo>
                <a:lnTo>
                  <a:pt x="459184" y="8799"/>
                </a:lnTo>
                <a:lnTo>
                  <a:pt x="449617" y="2362"/>
                </a:lnTo>
                <a:lnTo>
                  <a:pt x="437896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02553" y="5567171"/>
            <a:ext cx="3517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Т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араз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46776" y="6128003"/>
            <a:ext cx="827531" cy="286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7632" y="6080759"/>
            <a:ext cx="874776" cy="426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00751" y="6143637"/>
            <a:ext cx="720090" cy="180340"/>
          </a:xfrm>
          <a:custGeom>
            <a:avLst/>
            <a:gdLst/>
            <a:ahLst/>
            <a:cxnLst/>
            <a:rect l="l" t="t" r="r" b="b"/>
            <a:pathLst>
              <a:path w="720089" h="180339">
                <a:moveTo>
                  <a:pt x="689990" y="0"/>
                </a:moveTo>
                <a:lnTo>
                  <a:pt x="29972" y="0"/>
                </a:lnTo>
                <a:lnTo>
                  <a:pt x="18270" y="2358"/>
                </a:lnTo>
                <a:lnTo>
                  <a:pt x="8747" y="8789"/>
                </a:lnTo>
                <a:lnTo>
                  <a:pt x="2343" y="18329"/>
                </a:lnTo>
                <a:lnTo>
                  <a:pt x="0" y="30010"/>
                </a:lnTo>
                <a:lnTo>
                  <a:pt x="0" y="149999"/>
                </a:lnTo>
                <a:lnTo>
                  <a:pt x="2343" y="161680"/>
                </a:lnTo>
                <a:lnTo>
                  <a:pt x="8747" y="171219"/>
                </a:lnTo>
                <a:lnTo>
                  <a:pt x="18270" y="177651"/>
                </a:lnTo>
                <a:lnTo>
                  <a:pt x="29972" y="180009"/>
                </a:lnTo>
                <a:lnTo>
                  <a:pt x="689990" y="180009"/>
                </a:lnTo>
                <a:lnTo>
                  <a:pt x="701639" y="177651"/>
                </a:lnTo>
                <a:lnTo>
                  <a:pt x="711168" y="171219"/>
                </a:lnTo>
                <a:lnTo>
                  <a:pt x="717601" y="161680"/>
                </a:lnTo>
                <a:lnTo>
                  <a:pt x="719963" y="149999"/>
                </a:lnTo>
                <a:lnTo>
                  <a:pt x="719963" y="30010"/>
                </a:lnTo>
                <a:lnTo>
                  <a:pt x="717601" y="18329"/>
                </a:lnTo>
                <a:lnTo>
                  <a:pt x="711168" y="8789"/>
                </a:lnTo>
                <a:lnTo>
                  <a:pt x="701639" y="2358"/>
                </a:lnTo>
                <a:lnTo>
                  <a:pt x="689990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70982" y="6138976"/>
            <a:ext cx="58166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Шымкент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03903" y="5343144"/>
            <a:ext cx="1007363" cy="286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31335" y="5295900"/>
            <a:ext cx="979932" cy="4267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57625" y="5357876"/>
            <a:ext cx="900430" cy="180340"/>
          </a:xfrm>
          <a:custGeom>
            <a:avLst/>
            <a:gdLst/>
            <a:ahLst/>
            <a:cxnLst/>
            <a:rect l="l" t="t" r="r" b="b"/>
            <a:pathLst>
              <a:path w="900429" h="180339">
                <a:moveTo>
                  <a:pt x="869950" y="0"/>
                </a:moveTo>
                <a:lnTo>
                  <a:pt x="29972" y="0"/>
                </a:lnTo>
                <a:lnTo>
                  <a:pt x="18323" y="2343"/>
                </a:lnTo>
                <a:lnTo>
                  <a:pt x="8794" y="8747"/>
                </a:lnTo>
                <a:lnTo>
                  <a:pt x="2361" y="18270"/>
                </a:lnTo>
                <a:lnTo>
                  <a:pt x="0" y="29971"/>
                </a:lnTo>
                <a:lnTo>
                  <a:pt x="0" y="149987"/>
                </a:lnTo>
                <a:lnTo>
                  <a:pt x="2361" y="161635"/>
                </a:lnTo>
                <a:lnTo>
                  <a:pt x="8794" y="171164"/>
                </a:lnTo>
                <a:lnTo>
                  <a:pt x="18323" y="177597"/>
                </a:lnTo>
                <a:lnTo>
                  <a:pt x="29972" y="179959"/>
                </a:lnTo>
                <a:lnTo>
                  <a:pt x="869950" y="179959"/>
                </a:lnTo>
                <a:lnTo>
                  <a:pt x="881671" y="177597"/>
                </a:lnTo>
                <a:lnTo>
                  <a:pt x="891238" y="171164"/>
                </a:lnTo>
                <a:lnTo>
                  <a:pt x="897685" y="161635"/>
                </a:lnTo>
                <a:lnTo>
                  <a:pt x="900049" y="149987"/>
                </a:lnTo>
                <a:lnTo>
                  <a:pt x="900049" y="29971"/>
                </a:lnTo>
                <a:lnTo>
                  <a:pt x="897685" y="18270"/>
                </a:lnTo>
                <a:lnTo>
                  <a:pt x="891238" y="8747"/>
                </a:lnTo>
                <a:lnTo>
                  <a:pt x="881671" y="2343"/>
                </a:lnTo>
                <a:lnTo>
                  <a:pt x="869950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63670" y="5352922"/>
            <a:ext cx="6870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Кызылорда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47659" y="5199888"/>
            <a:ext cx="646176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30895" y="5152644"/>
            <a:ext cx="710183" cy="4267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01000" y="5215001"/>
            <a:ext cx="540385" cy="180340"/>
          </a:xfrm>
          <a:custGeom>
            <a:avLst/>
            <a:gdLst/>
            <a:ahLst/>
            <a:cxnLst/>
            <a:rect l="l" t="t" r="r" b="b"/>
            <a:pathLst>
              <a:path w="540384" h="180339">
                <a:moveTo>
                  <a:pt x="510031" y="0"/>
                </a:moveTo>
                <a:lnTo>
                  <a:pt x="29972" y="0"/>
                </a:lnTo>
                <a:lnTo>
                  <a:pt x="18323" y="2343"/>
                </a:lnTo>
                <a:lnTo>
                  <a:pt x="8794" y="8747"/>
                </a:lnTo>
                <a:lnTo>
                  <a:pt x="2361" y="18270"/>
                </a:lnTo>
                <a:lnTo>
                  <a:pt x="0" y="29971"/>
                </a:lnTo>
                <a:lnTo>
                  <a:pt x="0" y="149987"/>
                </a:lnTo>
                <a:lnTo>
                  <a:pt x="2361" y="161635"/>
                </a:lnTo>
                <a:lnTo>
                  <a:pt x="8794" y="171164"/>
                </a:lnTo>
                <a:lnTo>
                  <a:pt x="18323" y="177597"/>
                </a:lnTo>
                <a:lnTo>
                  <a:pt x="29972" y="179959"/>
                </a:lnTo>
                <a:lnTo>
                  <a:pt x="510031" y="179959"/>
                </a:lnTo>
                <a:lnTo>
                  <a:pt x="521680" y="177597"/>
                </a:lnTo>
                <a:lnTo>
                  <a:pt x="531209" y="171164"/>
                </a:lnTo>
                <a:lnTo>
                  <a:pt x="537642" y="161635"/>
                </a:lnTo>
                <a:lnTo>
                  <a:pt x="540003" y="149987"/>
                </a:lnTo>
                <a:lnTo>
                  <a:pt x="540003" y="29971"/>
                </a:lnTo>
                <a:lnTo>
                  <a:pt x="537642" y="18270"/>
                </a:lnTo>
                <a:lnTo>
                  <a:pt x="531209" y="8747"/>
                </a:lnTo>
                <a:lnTo>
                  <a:pt x="521680" y="2343"/>
                </a:lnTo>
                <a:lnTo>
                  <a:pt x="510031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063865" y="5209921"/>
            <a:ext cx="4171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Хоргос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32300" y="5262626"/>
            <a:ext cx="889000" cy="838200"/>
          </a:xfrm>
          <a:custGeom>
            <a:avLst/>
            <a:gdLst/>
            <a:ahLst/>
            <a:cxnLst/>
            <a:rect l="l" t="t" r="r" b="b"/>
            <a:pathLst>
              <a:path w="889000" h="838200">
                <a:moveTo>
                  <a:pt x="0" y="0"/>
                </a:moveTo>
                <a:lnTo>
                  <a:pt x="34327" y="24626"/>
                </a:lnTo>
                <a:lnTo>
                  <a:pt x="67643" y="49561"/>
                </a:lnTo>
                <a:lnTo>
                  <a:pt x="98887" y="75116"/>
                </a:lnTo>
                <a:lnTo>
                  <a:pt x="127000" y="101600"/>
                </a:lnTo>
                <a:lnTo>
                  <a:pt x="150917" y="131943"/>
                </a:lnTo>
                <a:lnTo>
                  <a:pt x="171465" y="165084"/>
                </a:lnTo>
                <a:lnTo>
                  <a:pt x="190418" y="195058"/>
                </a:lnTo>
                <a:lnTo>
                  <a:pt x="209550" y="215900"/>
                </a:lnTo>
                <a:lnTo>
                  <a:pt x="229778" y="221847"/>
                </a:lnTo>
                <a:lnTo>
                  <a:pt x="250031" y="217471"/>
                </a:lnTo>
                <a:lnTo>
                  <a:pt x="269093" y="212310"/>
                </a:lnTo>
                <a:lnTo>
                  <a:pt x="285750" y="215900"/>
                </a:lnTo>
                <a:lnTo>
                  <a:pt x="301160" y="236005"/>
                </a:lnTo>
                <a:lnTo>
                  <a:pt x="315499" y="265874"/>
                </a:lnTo>
                <a:lnTo>
                  <a:pt x="326076" y="292981"/>
                </a:lnTo>
                <a:lnTo>
                  <a:pt x="330200" y="304800"/>
                </a:lnTo>
                <a:lnTo>
                  <a:pt x="337474" y="323815"/>
                </a:lnTo>
                <a:lnTo>
                  <a:pt x="350881" y="359506"/>
                </a:lnTo>
                <a:lnTo>
                  <a:pt x="398666" y="407130"/>
                </a:lnTo>
                <a:lnTo>
                  <a:pt x="438165" y="436500"/>
                </a:lnTo>
                <a:lnTo>
                  <a:pt x="480831" y="466663"/>
                </a:lnTo>
                <a:lnTo>
                  <a:pt x="520700" y="495236"/>
                </a:lnTo>
                <a:lnTo>
                  <a:pt x="556494" y="520937"/>
                </a:lnTo>
                <a:lnTo>
                  <a:pt x="591312" y="545245"/>
                </a:lnTo>
                <a:lnTo>
                  <a:pt x="625748" y="569949"/>
                </a:lnTo>
                <a:lnTo>
                  <a:pt x="660400" y="596836"/>
                </a:lnTo>
                <a:lnTo>
                  <a:pt x="696533" y="627099"/>
                </a:lnTo>
                <a:lnTo>
                  <a:pt x="733440" y="659545"/>
                </a:lnTo>
                <a:lnTo>
                  <a:pt x="768752" y="692387"/>
                </a:lnTo>
                <a:lnTo>
                  <a:pt x="800100" y="723836"/>
                </a:lnTo>
                <a:lnTo>
                  <a:pt x="826492" y="753456"/>
                </a:lnTo>
                <a:lnTo>
                  <a:pt x="869751" y="810309"/>
                </a:lnTo>
                <a:lnTo>
                  <a:pt x="889000" y="8381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76750" y="5249926"/>
            <a:ext cx="876300" cy="825500"/>
          </a:xfrm>
          <a:custGeom>
            <a:avLst/>
            <a:gdLst/>
            <a:ahLst/>
            <a:cxnLst/>
            <a:rect l="l" t="t" r="r" b="b"/>
            <a:pathLst>
              <a:path w="876300" h="825500">
                <a:moveTo>
                  <a:pt x="0" y="0"/>
                </a:moveTo>
                <a:lnTo>
                  <a:pt x="48196" y="43830"/>
                </a:lnTo>
                <a:lnTo>
                  <a:pt x="95250" y="88900"/>
                </a:lnTo>
                <a:lnTo>
                  <a:pt x="143271" y="141239"/>
                </a:lnTo>
                <a:lnTo>
                  <a:pt x="165633" y="165963"/>
                </a:lnTo>
                <a:lnTo>
                  <a:pt x="184150" y="184150"/>
                </a:lnTo>
                <a:lnTo>
                  <a:pt x="197264" y="193242"/>
                </a:lnTo>
                <a:lnTo>
                  <a:pt x="206390" y="196024"/>
                </a:lnTo>
                <a:lnTo>
                  <a:pt x="213921" y="196044"/>
                </a:lnTo>
                <a:lnTo>
                  <a:pt x="222250" y="196850"/>
                </a:lnTo>
                <a:lnTo>
                  <a:pt x="231632" y="197234"/>
                </a:lnTo>
                <a:lnTo>
                  <a:pt x="240918" y="196024"/>
                </a:lnTo>
                <a:lnTo>
                  <a:pt x="250396" y="196814"/>
                </a:lnTo>
                <a:lnTo>
                  <a:pt x="282955" y="236108"/>
                </a:lnTo>
                <a:lnTo>
                  <a:pt x="304800" y="279400"/>
                </a:lnTo>
                <a:lnTo>
                  <a:pt x="317103" y="324184"/>
                </a:lnTo>
                <a:lnTo>
                  <a:pt x="323998" y="347053"/>
                </a:lnTo>
                <a:lnTo>
                  <a:pt x="361801" y="390316"/>
                </a:lnTo>
                <a:lnTo>
                  <a:pt x="395684" y="413086"/>
                </a:lnTo>
                <a:lnTo>
                  <a:pt x="438150" y="438086"/>
                </a:lnTo>
                <a:lnTo>
                  <a:pt x="467512" y="458083"/>
                </a:lnTo>
                <a:lnTo>
                  <a:pt x="531000" y="501639"/>
                </a:lnTo>
                <a:lnTo>
                  <a:pt x="565150" y="526986"/>
                </a:lnTo>
                <a:lnTo>
                  <a:pt x="602517" y="556061"/>
                </a:lnTo>
                <a:lnTo>
                  <a:pt x="642540" y="588110"/>
                </a:lnTo>
                <a:lnTo>
                  <a:pt x="681968" y="621346"/>
                </a:lnTo>
                <a:lnTo>
                  <a:pt x="717550" y="653986"/>
                </a:lnTo>
                <a:lnTo>
                  <a:pt x="749026" y="687674"/>
                </a:lnTo>
                <a:lnTo>
                  <a:pt x="777906" y="722649"/>
                </a:lnTo>
                <a:lnTo>
                  <a:pt x="803596" y="755041"/>
                </a:lnTo>
                <a:lnTo>
                  <a:pt x="825500" y="780986"/>
                </a:lnTo>
                <a:lnTo>
                  <a:pt x="842867" y="798870"/>
                </a:lnTo>
                <a:lnTo>
                  <a:pt x="856234" y="810950"/>
                </a:lnTo>
                <a:lnTo>
                  <a:pt x="866933" y="819160"/>
                </a:lnTo>
                <a:lnTo>
                  <a:pt x="876300" y="825436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32300" y="5307076"/>
            <a:ext cx="863600" cy="819150"/>
          </a:xfrm>
          <a:custGeom>
            <a:avLst/>
            <a:gdLst/>
            <a:ahLst/>
            <a:cxnLst/>
            <a:rect l="l" t="t" r="r" b="b"/>
            <a:pathLst>
              <a:path w="863600" h="819150">
                <a:moveTo>
                  <a:pt x="0" y="0"/>
                </a:moveTo>
                <a:lnTo>
                  <a:pt x="54371" y="40036"/>
                </a:lnTo>
                <a:lnTo>
                  <a:pt x="101600" y="82550"/>
                </a:lnTo>
                <a:lnTo>
                  <a:pt x="136921" y="132508"/>
                </a:lnTo>
                <a:lnTo>
                  <a:pt x="151445" y="157220"/>
                </a:lnTo>
                <a:lnTo>
                  <a:pt x="165100" y="177800"/>
                </a:lnTo>
                <a:lnTo>
                  <a:pt x="198443" y="215894"/>
                </a:lnTo>
                <a:lnTo>
                  <a:pt x="221952" y="222293"/>
                </a:lnTo>
                <a:lnTo>
                  <a:pt x="234950" y="217074"/>
                </a:lnTo>
                <a:lnTo>
                  <a:pt x="247947" y="212855"/>
                </a:lnTo>
                <a:lnTo>
                  <a:pt x="288528" y="258302"/>
                </a:lnTo>
                <a:lnTo>
                  <a:pt x="304800" y="292036"/>
                </a:lnTo>
                <a:lnTo>
                  <a:pt x="313245" y="310193"/>
                </a:lnTo>
                <a:lnTo>
                  <a:pt x="330088" y="346507"/>
                </a:lnTo>
                <a:lnTo>
                  <a:pt x="388360" y="399490"/>
                </a:lnTo>
                <a:lnTo>
                  <a:pt x="441340" y="437292"/>
                </a:lnTo>
                <a:lnTo>
                  <a:pt x="487963" y="469141"/>
                </a:lnTo>
                <a:lnTo>
                  <a:pt x="508000" y="482536"/>
                </a:lnTo>
                <a:lnTo>
                  <a:pt x="548471" y="511290"/>
                </a:lnTo>
                <a:lnTo>
                  <a:pt x="593630" y="542889"/>
                </a:lnTo>
                <a:lnTo>
                  <a:pt x="639509" y="575351"/>
                </a:lnTo>
                <a:lnTo>
                  <a:pt x="682138" y="606694"/>
                </a:lnTo>
                <a:lnTo>
                  <a:pt x="717550" y="634936"/>
                </a:lnTo>
                <a:lnTo>
                  <a:pt x="750435" y="665796"/>
                </a:lnTo>
                <a:lnTo>
                  <a:pt x="794773" y="719177"/>
                </a:lnTo>
                <a:lnTo>
                  <a:pt x="829167" y="764543"/>
                </a:lnTo>
                <a:lnTo>
                  <a:pt x="853519" y="801901"/>
                </a:lnTo>
                <a:lnTo>
                  <a:pt x="863600" y="819086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93950" y="2881376"/>
            <a:ext cx="2032000" cy="2376170"/>
          </a:xfrm>
          <a:custGeom>
            <a:avLst/>
            <a:gdLst/>
            <a:ahLst/>
            <a:cxnLst/>
            <a:rect l="l" t="t" r="r" b="b"/>
            <a:pathLst>
              <a:path w="2032000" h="2376170">
                <a:moveTo>
                  <a:pt x="0" y="0"/>
                </a:moveTo>
                <a:lnTo>
                  <a:pt x="23270" y="44416"/>
                </a:lnTo>
                <a:lnTo>
                  <a:pt x="48037" y="78152"/>
                </a:lnTo>
                <a:lnTo>
                  <a:pt x="87256" y="100986"/>
                </a:lnTo>
                <a:lnTo>
                  <a:pt x="108331" y="104759"/>
                </a:lnTo>
                <a:lnTo>
                  <a:pt x="129214" y="110126"/>
                </a:lnTo>
                <a:lnTo>
                  <a:pt x="146050" y="120650"/>
                </a:lnTo>
                <a:lnTo>
                  <a:pt x="157422" y="139594"/>
                </a:lnTo>
                <a:lnTo>
                  <a:pt x="165496" y="164290"/>
                </a:lnTo>
                <a:lnTo>
                  <a:pt x="171785" y="189390"/>
                </a:lnTo>
                <a:lnTo>
                  <a:pt x="177800" y="209550"/>
                </a:lnTo>
                <a:lnTo>
                  <a:pt x="182133" y="223647"/>
                </a:lnTo>
                <a:lnTo>
                  <a:pt x="184562" y="234505"/>
                </a:lnTo>
                <a:lnTo>
                  <a:pt x="188372" y="242411"/>
                </a:lnTo>
                <a:lnTo>
                  <a:pt x="196850" y="247650"/>
                </a:lnTo>
                <a:lnTo>
                  <a:pt x="211738" y="247657"/>
                </a:lnTo>
                <a:lnTo>
                  <a:pt x="230997" y="243236"/>
                </a:lnTo>
                <a:lnTo>
                  <a:pt x="252231" y="239434"/>
                </a:lnTo>
                <a:lnTo>
                  <a:pt x="273050" y="241300"/>
                </a:lnTo>
                <a:lnTo>
                  <a:pt x="293663" y="252426"/>
                </a:lnTo>
                <a:lnTo>
                  <a:pt x="315087" y="269446"/>
                </a:lnTo>
                <a:lnTo>
                  <a:pt x="336129" y="286680"/>
                </a:lnTo>
                <a:lnTo>
                  <a:pt x="355600" y="298450"/>
                </a:lnTo>
                <a:lnTo>
                  <a:pt x="372237" y="301575"/>
                </a:lnTo>
                <a:lnTo>
                  <a:pt x="386969" y="299640"/>
                </a:lnTo>
                <a:lnTo>
                  <a:pt x="401891" y="297110"/>
                </a:lnTo>
                <a:lnTo>
                  <a:pt x="419100" y="298450"/>
                </a:lnTo>
                <a:lnTo>
                  <a:pt x="437901" y="304992"/>
                </a:lnTo>
                <a:lnTo>
                  <a:pt x="457596" y="314309"/>
                </a:lnTo>
                <a:lnTo>
                  <a:pt x="480268" y="325221"/>
                </a:lnTo>
                <a:lnTo>
                  <a:pt x="508000" y="336550"/>
                </a:lnTo>
                <a:lnTo>
                  <a:pt x="543823" y="348166"/>
                </a:lnTo>
                <a:lnTo>
                  <a:pt x="585803" y="360711"/>
                </a:lnTo>
                <a:lnTo>
                  <a:pt x="628568" y="373876"/>
                </a:lnTo>
                <a:lnTo>
                  <a:pt x="666750" y="387350"/>
                </a:lnTo>
                <a:lnTo>
                  <a:pt x="733425" y="413877"/>
                </a:lnTo>
                <a:lnTo>
                  <a:pt x="781050" y="444500"/>
                </a:lnTo>
                <a:lnTo>
                  <a:pt x="788864" y="462131"/>
                </a:lnTo>
                <a:lnTo>
                  <a:pt x="787368" y="480964"/>
                </a:lnTo>
                <a:lnTo>
                  <a:pt x="784300" y="502203"/>
                </a:lnTo>
                <a:lnTo>
                  <a:pt x="787400" y="527050"/>
                </a:lnTo>
                <a:lnTo>
                  <a:pt x="813625" y="588914"/>
                </a:lnTo>
                <a:lnTo>
                  <a:pt x="831476" y="624044"/>
                </a:lnTo>
                <a:lnTo>
                  <a:pt x="850900" y="660400"/>
                </a:lnTo>
                <a:lnTo>
                  <a:pt x="874391" y="697831"/>
                </a:lnTo>
                <a:lnTo>
                  <a:pt x="901668" y="736965"/>
                </a:lnTo>
                <a:lnTo>
                  <a:pt x="927373" y="777503"/>
                </a:lnTo>
                <a:lnTo>
                  <a:pt x="946150" y="819150"/>
                </a:lnTo>
                <a:lnTo>
                  <a:pt x="954260" y="860879"/>
                </a:lnTo>
                <a:lnTo>
                  <a:pt x="955309" y="903239"/>
                </a:lnTo>
                <a:lnTo>
                  <a:pt x="954954" y="948005"/>
                </a:lnTo>
                <a:lnTo>
                  <a:pt x="958850" y="996950"/>
                </a:lnTo>
                <a:lnTo>
                  <a:pt x="966754" y="1042074"/>
                </a:lnTo>
                <a:lnTo>
                  <a:pt x="977005" y="1092252"/>
                </a:lnTo>
                <a:lnTo>
                  <a:pt x="988385" y="1143363"/>
                </a:lnTo>
                <a:lnTo>
                  <a:pt x="999672" y="1191286"/>
                </a:lnTo>
                <a:lnTo>
                  <a:pt x="1009650" y="1231900"/>
                </a:lnTo>
                <a:lnTo>
                  <a:pt x="1021121" y="1270361"/>
                </a:lnTo>
                <a:lnTo>
                  <a:pt x="1032271" y="1300130"/>
                </a:lnTo>
                <a:lnTo>
                  <a:pt x="1041636" y="1325947"/>
                </a:lnTo>
                <a:lnTo>
                  <a:pt x="1047750" y="1352550"/>
                </a:lnTo>
                <a:lnTo>
                  <a:pt x="1049150" y="1381472"/>
                </a:lnTo>
                <a:lnTo>
                  <a:pt x="1046956" y="1410096"/>
                </a:lnTo>
                <a:lnTo>
                  <a:pt x="1043570" y="1436935"/>
                </a:lnTo>
                <a:lnTo>
                  <a:pt x="1041400" y="1460500"/>
                </a:lnTo>
                <a:lnTo>
                  <a:pt x="1039935" y="1478905"/>
                </a:lnTo>
                <a:lnTo>
                  <a:pt x="1038256" y="1493440"/>
                </a:lnTo>
                <a:lnTo>
                  <a:pt x="1038149" y="1507380"/>
                </a:lnTo>
                <a:lnTo>
                  <a:pt x="1041400" y="1524000"/>
                </a:lnTo>
                <a:lnTo>
                  <a:pt x="1049524" y="1543391"/>
                </a:lnTo>
                <a:lnTo>
                  <a:pt x="1061243" y="1564068"/>
                </a:lnTo>
                <a:lnTo>
                  <a:pt x="1074154" y="1586936"/>
                </a:lnTo>
                <a:lnTo>
                  <a:pt x="1096107" y="1642469"/>
                </a:lnTo>
                <a:lnTo>
                  <a:pt x="1115478" y="1710037"/>
                </a:lnTo>
                <a:lnTo>
                  <a:pt x="1129829" y="1786949"/>
                </a:lnTo>
                <a:lnTo>
                  <a:pt x="1133840" y="1831530"/>
                </a:lnTo>
                <a:lnTo>
                  <a:pt x="1139255" y="1873158"/>
                </a:lnTo>
                <a:lnTo>
                  <a:pt x="1149350" y="1905000"/>
                </a:lnTo>
                <a:lnTo>
                  <a:pt x="1164498" y="1922097"/>
                </a:lnTo>
                <a:lnTo>
                  <a:pt x="1183100" y="1929193"/>
                </a:lnTo>
                <a:lnTo>
                  <a:pt x="1205464" y="1933717"/>
                </a:lnTo>
                <a:lnTo>
                  <a:pt x="1231900" y="1943100"/>
                </a:lnTo>
                <a:lnTo>
                  <a:pt x="1265882" y="1960506"/>
                </a:lnTo>
                <a:lnTo>
                  <a:pt x="1306115" y="1981581"/>
                </a:lnTo>
                <a:lnTo>
                  <a:pt x="1345753" y="2002464"/>
                </a:lnTo>
                <a:lnTo>
                  <a:pt x="1377950" y="2019300"/>
                </a:lnTo>
                <a:lnTo>
                  <a:pt x="1398730" y="2031815"/>
                </a:lnTo>
                <a:lnTo>
                  <a:pt x="1412462" y="2041890"/>
                </a:lnTo>
                <a:lnTo>
                  <a:pt x="1424813" y="2048607"/>
                </a:lnTo>
                <a:lnTo>
                  <a:pt x="1441450" y="2051050"/>
                </a:lnTo>
                <a:lnTo>
                  <a:pt x="1464343" y="2045481"/>
                </a:lnTo>
                <a:lnTo>
                  <a:pt x="1490297" y="2033555"/>
                </a:lnTo>
                <a:lnTo>
                  <a:pt x="1517227" y="2022439"/>
                </a:lnTo>
                <a:lnTo>
                  <a:pt x="1569970" y="2026568"/>
                </a:lnTo>
                <a:lnTo>
                  <a:pt x="1622667" y="2057822"/>
                </a:lnTo>
                <a:lnTo>
                  <a:pt x="1640377" y="2096109"/>
                </a:lnTo>
                <a:lnTo>
                  <a:pt x="1632727" y="2118090"/>
                </a:lnTo>
                <a:lnTo>
                  <a:pt x="1623101" y="2141475"/>
                </a:lnTo>
                <a:lnTo>
                  <a:pt x="1619250" y="2165350"/>
                </a:lnTo>
                <a:lnTo>
                  <a:pt x="1622837" y="2215721"/>
                </a:lnTo>
                <a:lnTo>
                  <a:pt x="1651000" y="2266950"/>
                </a:lnTo>
                <a:lnTo>
                  <a:pt x="1687264" y="2293119"/>
                </a:lnTo>
                <a:lnTo>
                  <a:pt x="1736328" y="2320099"/>
                </a:lnTo>
                <a:lnTo>
                  <a:pt x="1787177" y="2344316"/>
                </a:lnTo>
                <a:lnTo>
                  <a:pt x="1828800" y="2362200"/>
                </a:lnTo>
                <a:lnTo>
                  <a:pt x="1877202" y="2374455"/>
                </a:lnTo>
                <a:lnTo>
                  <a:pt x="1895754" y="2374522"/>
                </a:lnTo>
                <a:lnTo>
                  <a:pt x="1917700" y="2374900"/>
                </a:lnTo>
                <a:lnTo>
                  <a:pt x="1944203" y="2375900"/>
                </a:lnTo>
                <a:lnTo>
                  <a:pt x="1972468" y="2376043"/>
                </a:lnTo>
                <a:lnTo>
                  <a:pt x="2001924" y="2375614"/>
                </a:lnTo>
                <a:lnTo>
                  <a:pt x="2032000" y="237490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77439" y="2918460"/>
            <a:ext cx="435863" cy="4358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62801" y="5648908"/>
            <a:ext cx="433705" cy="55244"/>
          </a:xfrm>
          <a:custGeom>
            <a:avLst/>
            <a:gdLst/>
            <a:ahLst/>
            <a:cxnLst/>
            <a:rect l="l" t="t" r="r" b="b"/>
            <a:pathLst>
              <a:path w="433704" h="55245">
                <a:moveTo>
                  <a:pt x="78652" y="0"/>
                </a:moveTo>
                <a:lnTo>
                  <a:pt x="27092" y="11013"/>
                </a:lnTo>
                <a:lnTo>
                  <a:pt x="0" y="54991"/>
                </a:lnTo>
                <a:lnTo>
                  <a:pt x="433324" y="12129"/>
                </a:lnTo>
                <a:lnTo>
                  <a:pt x="412011" y="8910"/>
                </a:lnTo>
                <a:lnTo>
                  <a:pt x="400060" y="7366"/>
                </a:lnTo>
                <a:lnTo>
                  <a:pt x="200025" y="7366"/>
                </a:lnTo>
                <a:lnTo>
                  <a:pt x="160424" y="5506"/>
                </a:lnTo>
                <a:lnTo>
                  <a:pt x="118109" y="2009"/>
                </a:lnTo>
                <a:lnTo>
                  <a:pt x="78652" y="0"/>
                </a:lnTo>
                <a:close/>
              </a:path>
              <a:path w="433704" h="55245">
                <a:moveTo>
                  <a:pt x="338074" y="2604"/>
                </a:moveTo>
                <a:lnTo>
                  <a:pt x="306913" y="3016"/>
                </a:lnTo>
                <a:lnTo>
                  <a:pt x="236543" y="6512"/>
                </a:lnTo>
                <a:lnTo>
                  <a:pt x="200025" y="7366"/>
                </a:lnTo>
                <a:lnTo>
                  <a:pt x="400060" y="7366"/>
                </a:lnTo>
                <a:lnTo>
                  <a:pt x="389699" y="6028"/>
                </a:lnTo>
                <a:lnTo>
                  <a:pt x="365386" y="3815"/>
                </a:lnTo>
                <a:lnTo>
                  <a:pt x="338074" y="26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62801" y="5648908"/>
            <a:ext cx="433705" cy="55244"/>
          </a:xfrm>
          <a:custGeom>
            <a:avLst/>
            <a:gdLst/>
            <a:ahLst/>
            <a:cxnLst/>
            <a:rect l="l" t="t" r="r" b="b"/>
            <a:pathLst>
              <a:path w="433704" h="55245">
                <a:moveTo>
                  <a:pt x="0" y="54991"/>
                </a:moveTo>
                <a:lnTo>
                  <a:pt x="27092" y="11013"/>
                </a:lnTo>
                <a:lnTo>
                  <a:pt x="78652" y="0"/>
                </a:lnTo>
                <a:lnTo>
                  <a:pt x="118109" y="2009"/>
                </a:lnTo>
                <a:lnTo>
                  <a:pt x="160424" y="5506"/>
                </a:lnTo>
                <a:lnTo>
                  <a:pt x="200025" y="7366"/>
                </a:lnTo>
                <a:lnTo>
                  <a:pt x="236543" y="6512"/>
                </a:lnTo>
                <a:lnTo>
                  <a:pt x="272621" y="4690"/>
                </a:lnTo>
                <a:lnTo>
                  <a:pt x="306913" y="3016"/>
                </a:lnTo>
                <a:lnTo>
                  <a:pt x="338074" y="2604"/>
                </a:lnTo>
                <a:lnTo>
                  <a:pt x="365386" y="3815"/>
                </a:lnTo>
                <a:lnTo>
                  <a:pt x="389699" y="6028"/>
                </a:lnTo>
                <a:lnTo>
                  <a:pt x="412011" y="8910"/>
                </a:lnTo>
                <a:lnTo>
                  <a:pt x="433324" y="12129"/>
                </a:lnTo>
              </a:path>
            </a:pathLst>
          </a:custGeom>
          <a:ln w="1301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94350" y="5688012"/>
            <a:ext cx="1066800" cy="368300"/>
          </a:xfrm>
          <a:custGeom>
            <a:avLst/>
            <a:gdLst/>
            <a:ahLst/>
            <a:cxnLst/>
            <a:rect l="l" t="t" r="r" b="b"/>
            <a:pathLst>
              <a:path w="1066800" h="368300">
                <a:moveTo>
                  <a:pt x="1066800" y="0"/>
                </a:moveTo>
                <a:lnTo>
                  <a:pt x="1056338" y="18657"/>
                </a:lnTo>
                <a:lnTo>
                  <a:pt x="1050544" y="40487"/>
                </a:lnTo>
                <a:lnTo>
                  <a:pt x="1044940" y="59536"/>
                </a:lnTo>
                <a:lnTo>
                  <a:pt x="1035050" y="69850"/>
                </a:lnTo>
                <a:lnTo>
                  <a:pt x="1018803" y="67174"/>
                </a:lnTo>
                <a:lnTo>
                  <a:pt x="998902" y="55567"/>
                </a:lnTo>
                <a:lnTo>
                  <a:pt x="978025" y="41576"/>
                </a:lnTo>
                <a:lnTo>
                  <a:pt x="958850" y="31750"/>
                </a:lnTo>
                <a:lnTo>
                  <a:pt x="942695" y="26294"/>
                </a:lnTo>
                <a:lnTo>
                  <a:pt x="927909" y="22226"/>
                </a:lnTo>
                <a:lnTo>
                  <a:pt x="912719" y="21332"/>
                </a:lnTo>
                <a:lnTo>
                  <a:pt x="895350" y="25400"/>
                </a:lnTo>
                <a:lnTo>
                  <a:pt x="874904" y="36513"/>
                </a:lnTo>
                <a:lnTo>
                  <a:pt x="852471" y="53182"/>
                </a:lnTo>
                <a:lnTo>
                  <a:pt x="829252" y="71836"/>
                </a:lnTo>
                <a:lnTo>
                  <a:pt x="806450" y="88900"/>
                </a:lnTo>
                <a:lnTo>
                  <a:pt x="783504" y="103787"/>
                </a:lnTo>
                <a:lnTo>
                  <a:pt x="760047" y="118275"/>
                </a:lnTo>
                <a:lnTo>
                  <a:pt x="737566" y="132362"/>
                </a:lnTo>
                <a:lnTo>
                  <a:pt x="717550" y="146050"/>
                </a:lnTo>
                <a:lnTo>
                  <a:pt x="702351" y="160240"/>
                </a:lnTo>
                <a:lnTo>
                  <a:pt x="690546" y="174626"/>
                </a:lnTo>
                <a:lnTo>
                  <a:pt x="677955" y="187424"/>
                </a:lnTo>
                <a:lnTo>
                  <a:pt x="660400" y="196850"/>
                </a:lnTo>
                <a:lnTo>
                  <a:pt x="635396" y="202605"/>
                </a:lnTo>
                <a:lnTo>
                  <a:pt x="605631" y="205582"/>
                </a:lnTo>
                <a:lnTo>
                  <a:pt x="574675" y="205781"/>
                </a:lnTo>
                <a:lnTo>
                  <a:pt x="546100" y="203200"/>
                </a:lnTo>
                <a:lnTo>
                  <a:pt x="522876" y="195614"/>
                </a:lnTo>
                <a:lnTo>
                  <a:pt x="502427" y="183759"/>
                </a:lnTo>
                <a:lnTo>
                  <a:pt x="480002" y="172099"/>
                </a:lnTo>
                <a:lnTo>
                  <a:pt x="450850" y="165100"/>
                </a:lnTo>
                <a:lnTo>
                  <a:pt x="409388" y="164259"/>
                </a:lnTo>
                <a:lnTo>
                  <a:pt x="359568" y="167087"/>
                </a:lnTo>
                <a:lnTo>
                  <a:pt x="310939" y="172097"/>
                </a:lnTo>
                <a:lnTo>
                  <a:pt x="273050" y="177800"/>
                </a:lnTo>
                <a:lnTo>
                  <a:pt x="229133" y="199384"/>
                </a:lnTo>
                <a:lnTo>
                  <a:pt x="215900" y="209550"/>
                </a:lnTo>
                <a:lnTo>
                  <a:pt x="197358" y="222351"/>
                </a:lnTo>
                <a:lnTo>
                  <a:pt x="177006" y="237334"/>
                </a:lnTo>
                <a:lnTo>
                  <a:pt x="155463" y="252712"/>
                </a:lnTo>
                <a:lnTo>
                  <a:pt x="133350" y="266700"/>
                </a:lnTo>
                <a:lnTo>
                  <a:pt x="109108" y="278411"/>
                </a:lnTo>
                <a:lnTo>
                  <a:pt x="82962" y="288929"/>
                </a:lnTo>
                <a:lnTo>
                  <a:pt x="58197" y="299445"/>
                </a:lnTo>
                <a:lnTo>
                  <a:pt x="38100" y="311150"/>
                </a:lnTo>
                <a:lnTo>
                  <a:pt x="25592" y="326334"/>
                </a:lnTo>
                <a:lnTo>
                  <a:pt x="18240" y="343696"/>
                </a:lnTo>
                <a:lnTo>
                  <a:pt x="11293" y="359073"/>
                </a:lnTo>
                <a:lnTo>
                  <a:pt x="0" y="368300"/>
                </a:lnTo>
              </a:path>
            </a:pathLst>
          </a:custGeom>
          <a:ln w="1301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87410" y="6024562"/>
            <a:ext cx="343535" cy="428625"/>
          </a:xfrm>
          <a:custGeom>
            <a:avLst/>
            <a:gdLst/>
            <a:ahLst/>
            <a:cxnLst/>
            <a:rect l="l" t="t" r="r" b="b"/>
            <a:pathLst>
              <a:path w="343535" h="428625">
                <a:moveTo>
                  <a:pt x="343515" y="0"/>
                </a:moveTo>
                <a:lnTo>
                  <a:pt x="335744" y="13853"/>
                </a:lnTo>
                <a:lnTo>
                  <a:pt x="326973" y="26295"/>
                </a:lnTo>
                <a:lnTo>
                  <a:pt x="316154" y="35908"/>
                </a:lnTo>
                <a:lnTo>
                  <a:pt x="302240" y="41275"/>
                </a:lnTo>
                <a:lnTo>
                  <a:pt x="284059" y="39119"/>
                </a:lnTo>
                <a:lnTo>
                  <a:pt x="262520" y="31159"/>
                </a:lnTo>
                <a:lnTo>
                  <a:pt x="239410" y="23494"/>
                </a:lnTo>
                <a:lnTo>
                  <a:pt x="193305" y="30016"/>
                </a:lnTo>
                <a:lnTo>
                  <a:pt x="145792" y="58690"/>
                </a:lnTo>
                <a:lnTo>
                  <a:pt x="124440" y="73025"/>
                </a:lnTo>
                <a:lnTo>
                  <a:pt x="104449" y="84761"/>
                </a:lnTo>
                <a:lnTo>
                  <a:pt x="69326" y="108224"/>
                </a:lnTo>
                <a:lnTo>
                  <a:pt x="52554" y="145207"/>
                </a:lnTo>
                <a:lnTo>
                  <a:pt x="52367" y="170657"/>
                </a:lnTo>
                <a:lnTo>
                  <a:pt x="54086" y="195710"/>
                </a:lnTo>
                <a:lnTo>
                  <a:pt x="54590" y="215900"/>
                </a:lnTo>
                <a:lnTo>
                  <a:pt x="54008" y="229075"/>
                </a:lnTo>
                <a:lnTo>
                  <a:pt x="53748" y="237931"/>
                </a:lnTo>
                <a:lnTo>
                  <a:pt x="52322" y="245296"/>
                </a:lnTo>
                <a:lnTo>
                  <a:pt x="48240" y="254000"/>
                </a:lnTo>
                <a:lnTo>
                  <a:pt x="39522" y="263702"/>
                </a:lnTo>
                <a:lnTo>
                  <a:pt x="27555" y="273253"/>
                </a:lnTo>
                <a:lnTo>
                  <a:pt x="15611" y="284289"/>
                </a:lnTo>
                <a:lnTo>
                  <a:pt x="6965" y="298450"/>
                </a:lnTo>
                <a:lnTo>
                  <a:pt x="2436" y="317950"/>
                </a:lnTo>
                <a:lnTo>
                  <a:pt x="361" y="341317"/>
                </a:lnTo>
                <a:lnTo>
                  <a:pt x="0" y="364681"/>
                </a:lnTo>
                <a:lnTo>
                  <a:pt x="615" y="384175"/>
                </a:lnTo>
                <a:lnTo>
                  <a:pt x="2206" y="398676"/>
                </a:lnTo>
                <a:lnTo>
                  <a:pt x="5155" y="410271"/>
                </a:lnTo>
                <a:lnTo>
                  <a:pt x="9009" y="419931"/>
                </a:lnTo>
                <a:lnTo>
                  <a:pt x="13315" y="428625"/>
                </a:lnTo>
              </a:path>
            </a:pathLst>
          </a:custGeom>
          <a:ln w="1270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89153" y="6027737"/>
            <a:ext cx="324485" cy="425450"/>
          </a:xfrm>
          <a:custGeom>
            <a:avLst/>
            <a:gdLst/>
            <a:ahLst/>
            <a:cxnLst/>
            <a:rect l="l" t="t" r="r" b="b"/>
            <a:pathLst>
              <a:path w="324485" h="425450">
                <a:moveTo>
                  <a:pt x="324246" y="0"/>
                </a:moveTo>
                <a:lnTo>
                  <a:pt x="286938" y="15850"/>
                </a:lnTo>
                <a:lnTo>
                  <a:pt x="259538" y="19423"/>
                </a:lnTo>
                <a:lnTo>
                  <a:pt x="245237" y="17664"/>
                </a:lnTo>
                <a:lnTo>
                  <a:pt x="229959" y="16597"/>
                </a:lnTo>
                <a:lnTo>
                  <a:pt x="171846" y="37110"/>
                </a:lnTo>
                <a:lnTo>
                  <a:pt x="130571" y="60325"/>
                </a:lnTo>
                <a:lnTo>
                  <a:pt x="113145" y="70276"/>
                </a:lnTo>
                <a:lnTo>
                  <a:pt x="70246" y="101600"/>
                </a:lnTo>
                <a:lnTo>
                  <a:pt x="48565" y="143646"/>
                </a:lnTo>
                <a:lnTo>
                  <a:pt x="43150" y="174777"/>
                </a:lnTo>
                <a:lnTo>
                  <a:pt x="43465" y="191695"/>
                </a:lnTo>
                <a:lnTo>
                  <a:pt x="44471" y="208015"/>
                </a:lnTo>
                <a:lnTo>
                  <a:pt x="44846" y="222250"/>
                </a:lnTo>
                <a:lnTo>
                  <a:pt x="45100" y="233564"/>
                </a:lnTo>
                <a:lnTo>
                  <a:pt x="45640" y="242890"/>
                </a:lnTo>
                <a:lnTo>
                  <a:pt x="44989" y="251421"/>
                </a:lnTo>
                <a:lnTo>
                  <a:pt x="41671" y="260350"/>
                </a:lnTo>
                <a:lnTo>
                  <a:pt x="33718" y="267792"/>
                </a:lnTo>
                <a:lnTo>
                  <a:pt x="22431" y="273846"/>
                </a:lnTo>
                <a:lnTo>
                  <a:pt x="11239" y="282677"/>
                </a:lnTo>
                <a:lnTo>
                  <a:pt x="3571" y="298450"/>
                </a:lnTo>
                <a:lnTo>
                  <a:pt x="446" y="322910"/>
                </a:lnTo>
                <a:lnTo>
                  <a:pt x="0" y="353620"/>
                </a:lnTo>
                <a:lnTo>
                  <a:pt x="1339" y="388495"/>
                </a:lnTo>
                <a:lnTo>
                  <a:pt x="3571" y="4254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20728" y="6049962"/>
            <a:ext cx="330835" cy="387350"/>
          </a:xfrm>
          <a:custGeom>
            <a:avLst/>
            <a:gdLst/>
            <a:ahLst/>
            <a:cxnLst/>
            <a:rect l="l" t="t" r="r" b="b"/>
            <a:pathLst>
              <a:path w="330835" h="387350">
                <a:moveTo>
                  <a:pt x="330771" y="0"/>
                </a:moveTo>
                <a:lnTo>
                  <a:pt x="297374" y="29580"/>
                </a:lnTo>
                <a:lnTo>
                  <a:pt x="265918" y="35495"/>
                </a:lnTo>
                <a:lnTo>
                  <a:pt x="246284" y="32345"/>
                </a:lnTo>
                <a:lnTo>
                  <a:pt x="226032" y="28897"/>
                </a:lnTo>
                <a:lnTo>
                  <a:pt x="206946" y="28575"/>
                </a:lnTo>
                <a:lnTo>
                  <a:pt x="157422" y="45094"/>
                </a:lnTo>
                <a:lnTo>
                  <a:pt x="120346" y="64814"/>
                </a:lnTo>
                <a:lnTo>
                  <a:pt x="78638" y="91256"/>
                </a:lnTo>
                <a:lnTo>
                  <a:pt x="54784" y="130571"/>
                </a:lnTo>
                <a:lnTo>
                  <a:pt x="54945" y="144065"/>
                </a:lnTo>
                <a:lnTo>
                  <a:pt x="54546" y="158750"/>
                </a:lnTo>
                <a:lnTo>
                  <a:pt x="53514" y="175989"/>
                </a:lnTo>
                <a:lnTo>
                  <a:pt x="53149" y="195065"/>
                </a:lnTo>
                <a:lnTo>
                  <a:pt x="52689" y="213446"/>
                </a:lnTo>
                <a:lnTo>
                  <a:pt x="43388" y="253978"/>
                </a:lnTo>
                <a:lnTo>
                  <a:pt x="22415" y="269481"/>
                </a:lnTo>
                <a:lnTo>
                  <a:pt x="13525" y="274341"/>
                </a:lnTo>
                <a:lnTo>
                  <a:pt x="1746" y="313134"/>
                </a:lnTo>
                <a:lnTo>
                  <a:pt x="571" y="346075"/>
                </a:lnTo>
                <a:lnTo>
                  <a:pt x="71" y="358217"/>
                </a:lnTo>
                <a:lnTo>
                  <a:pt x="0" y="368798"/>
                </a:lnTo>
                <a:lnTo>
                  <a:pt x="214" y="378336"/>
                </a:lnTo>
                <a:lnTo>
                  <a:pt x="571" y="38735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54625" y="6008687"/>
            <a:ext cx="330200" cy="457200"/>
          </a:xfrm>
          <a:custGeom>
            <a:avLst/>
            <a:gdLst/>
            <a:ahLst/>
            <a:cxnLst/>
            <a:rect l="l" t="t" r="r" b="b"/>
            <a:pathLst>
              <a:path w="330200" h="457200">
                <a:moveTo>
                  <a:pt x="330200" y="0"/>
                </a:moveTo>
                <a:lnTo>
                  <a:pt x="286837" y="1864"/>
                </a:lnTo>
                <a:lnTo>
                  <a:pt x="248840" y="5756"/>
                </a:lnTo>
                <a:lnTo>
                  <a:pt x="204593" y="19992"/>
                </a:lnTo>
                <a:lnTo>
                  <a:pt x="164564" y="39935"/>
                </a:lnTo>
                <a:lnTo>
                  <a:pt x="129194" y="61963"/>
                </a:lnTo>
                <a:lnTo>
                  <a:pt x="98436" y="86075"/>
                </a:lnTo>
                <a:lnTo>
                  <a:pt x="66087" y="122834"/>
                </a:lnTo>
                <a:lnTo>
                  <a:pt x="51867" y="164579"/>
                </a:lnTo>
                <a:lnTo>
                  <a:pt x="52355" y="181175"/>
                </a:lnTo>
                <a:lnTo>
                  <a:pt x="53653" y="197670"/>
                </a:lnTo>
                <a:lnTo>
                  <a:pt x="53975" y="212725"/>
                </a:lnTo>
                <a:lnTo>
                  <a:pt x="47625" y="260350"/>
                </a:lnTo>
                <a:lnTo>
                  <a:pt x="28336" y="278136"/>
                </a:lnTo>
                <a:lnTo>
                  <a:pt x="22225" y="285750"/>
                </a:lnTo>
                <a:lnTo>
                  <a:pt x="9419" y="321691"/>
                </a:lnTo>
                <a:lnTo>
                  <a:pt x="1603" y="373262"/>
                </a:lnTo>
                <a:lnTo>
                  <a:pt x="0" y="409575"/>
                </a:lnTo>
                <a:lnTo>
                  <a:pt x="1077" y="423569"/>
                </a:lnTo>
                <a:lnTo>
                  <a:pt x="3286" y="435773"/>
                </a:lnTo>
                <a:lnTo>
                  <a:pt x="6232" y="446785"/>
                </a:lnTo>
                <a:lnTo>
                  <a:pt x="9525" y="45720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26100" y="5713412"/>
            <a:ext cx="1035050" cy="304800"/>
          </a:xfrm>
          <a:custGeom>
            <a:avLst/>
            <a:gdLst/>
            <a:ahLst/>
            <a:cxnLst/>
            <a:rect l="l" t="t" r="r" b="b"/>
            <a:pathLst>
              <a:path w="1035050" h="304800">
                <a:moveTo>
                  <a:pt x="1035050" y="0"/>
                </a:moveTo>
                <a:lnTo>
                  <a:pt x="1025096" y="13100"/>
                </a:lnTo>
                <a:lnTo>
                  <a:pt x="1018000" y="25403"/>
                </a:lnTo>
                <a:lnTo>
                  <a:pt x="1009903" y="34529"/>
                </a:lnTo>
                <a:lnTo>
                  <a:pt x="996950" y="38100"/>
                </a:lnTo>
                <a:lnTo>
                  <a:pt x="977012" y="31998"/>
                </a:lnTo>
                <a:lnTo>
                  <a:pt x="952515" y="18654"/>
                </a:lnTo>
                <a:lnTo>
                  <a:pt x="926423" y="5508"/>
                </a:lnTo>
                <a:lnTo>
                  <a:pt x="901700" y="0"/>
                </a:lnTo>
                <a:lnTo>
                  <a:pt x="879611" y="4419"/>
                </a:lnTo>
                <a:lnTo>
                  <a:pt x="858440" y="14690"/>
                </a:lnTo>
                <a:lnTo>
                  <a:pt x="812800" y="44450"/>
                </a:lnTo>
                <a:lnTo>
                  <a:pt x="756412" y="84539"/>
                </a:lnTo>
                <a:lnTo>
                  <a:pt x="726753" y="106813"/>
                </a:lnTo>
                <a:lnTo>
                  <a:pt x="698500" y="127000"/>
                </a:lnTo>
                <a:lnTo>
                  <a:pt x="672516" y="146449"/>
                </a:lnTo>
                <a:lnTo>
                  <a:pt x="647700" y="165898"/>
                </a:lnTo>
                <a:lnTo>
                  <a:pt x="622883" y="181772"/>
                </a:lnTo>
                <a:lnTo>
                  <a:pt x="596900" y="190500"/>
                </a:lnTo>
                <a:lnTo>
                  <a:pt x="570271" y="188816"/>
                </a:lnTo>
                <a:lnTo>
                  <a:pt x="543321" y="179392"/>
                </a:lnTo>
                <a:lnTo>
                  <a:pt x="514586" y="167584"/>
                </a:lnTo>
                <a:lnTo>
                  <a:pt x="482600" y="158750"/>
                </a:lnTo>
                <a:lnTo>
                  <a:pt x="445615" y="153047"/>
                </a:lnTo>
                <a:lnTo>
                  <a:pt x="404844" y="148037"/>
                </a:lnTo>
                <a:lnTo>
                  <a:pt x="363263" y="145209"/>
                </a:lnTo>
                <a:lnTo>
                  <a:pt x="323850" y="146050"/>
                </a:lnTo>
                <a:lnTo>
                  <a:pt x="255571" y="156770"/>
                </a:lnTo>
                <a:lnTo>
                  <a:pt x="184150" y="184150"/>
                </a:lnTo>
                <a:lnTo>
                  <a:pt x="138553" y="211041"/>
                </a:lnTo>
                <a:lnTo>
                  <a:pt x="87693" y="246065"/>
                </a:lnTo>
                <a:lnTo>
                  <a:pt x="39024" y="280294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13400" y="5726112"/>
            <a:ext cx="1079500" cy="355600"/>
          </a:xfrm>
          <a:custGeom>
            <a:avLst/>
            <a:gdLst/>
            <a:ahLst/>
            <a:cxnLst/>
            <a:rect l="l" t="t" r="r" b="b"/>
            <a:pathLst>
              <a:path w="1079500" h="355600">
                <a:moveTo>
                  <a:pt x="0" y="355600"/>
                </a:moveTo>
                <a:lnTo>
                  <a:pt x="22318" y="342755"/>
                </a:lnTo>
                <a:lnTo>
                  <a:pt x="39671" y="324251"/>
                </a:lnTo>
                <a:lnTo>
                  <a:pt x="56239" y="303959"/>
                </a:lnTo>
                <a:lnTo>
                  <a:pt x="76200" y="285750"/>
                </a:lnTo>
                <a:lnTo>
                  <a:pt x="101425" y="270573"/>
                </a:lnTo>
                <a:lnTo>
                  <a:pt x="129412" y="256384"/>
                </a:lnTo>
                <a:lnTo>
                  <a:pt x="157781" y="242591"/>
                </a:lnTo>
                <a:lnTo>
                  <a:pt x="184150" y="228600"/>
                </a:lnTo>
                <a:lnTo>
                  <a:pt x="206809" y="213123"/>
                </a:lnTo>
                <a:lnTo>
                  <a:pt x="227409" y="196853"/>
                </a:lnTo>
                <a:lnTo>
                  <a:pt x="248604" y="182169"/>
                </a:lnTo>
                <a:lnTo>
                  <a:pt x="273050" y="171450"/>
                </a:lnTo>
                <a:lnTo>
                  <a:pt x="302555" y="165548"/>
                </a:lnTo>
                <a:lnTo>
                  <a:pt x="335359" y="163117"/>
                </a:lnTo>
                <a:lnTo>
                  <a:pt x="368758" y="163265"/>
                </a:lnTo>
                <a:lnTo>
                  <a:pt x="429543" y="169218"/>
                </a:lnTo>
                <a:lnTo>
                  <a:pt x="485007" y="183409"/>
                </a:lnTo>
                <a:lnTo>
                  <a:pt x="524680" y="197745"/>
                </a:lnTo>
                <a:lnTo>
                  <a:pt x="536575" y="205586"/>
                </a:lnTo>
                <a:lnTo>
                  <a:pt x="548469" y="212233"/>
                </a:lnTo>
                <a:lnTo>
                  <a:pt x="565150" y="215900"/>
                </a:lnTo>
                <a:lnTo>
                  <a:pt x="589928" y="216448"/>
                </a:lnTo>
                <a:lnTo>
                  <a:pt x="619553" y="214712"/>
                </a:lnTo>
                <a:lnTo>
                  <a:pt x="673100" y="203200"/>
                </a:lnTo>
                <a:lnTo>
                  <a:pt x="708961" y="162275"/>
                </a:lnTo>
                <a:lnTo>
                  <a:pt x="723900" y="146050"/>
                </a:lnTo>
                <a:lnTo>
                  <a:pt x="746775" y="129038"/>
                </a:lnTo>
                <a:lnTo>
                  <a:pt x="774318" y="110734"/>
                </a:lnTo>
                <a:lnTo>
                  <a:pt x="802052" y="92625"/>
                </a:lnTo>
                <a:lnTo>
                  <a:pt x="825500" y="76200"/>
                </a:lnTo>
                <a:lnTo>
                  <a:pt x="842752" y="60824"/>
                </a:lnTo>
                <a:lnTo>
                  <a:pt x="856456" y="46042"/>
                </a:lnTo>
                <a:lnTo>
                  <a:pt x="868969" y="33639"/>
                </a:lnTo>
                <a:lnTo>
                  <a:pt x="882650" y="25400"/>
                </a:lnTo>
                <a:lnTo>
                  <a:pt x="898215" y="22375"/>
                </a:lnTo>
                <a:lnTo>
                  <a:pt x="914400" y="23417"/>
                </a:lnTo>
                <a:lnTo>
                  <a:pt x="930584" y="27037"/>
                </a:lnTo>
                <a:lnTo>
                  <a:pt x="946150" y="31750"/>
                </a:lnTo>
                <a:lnTo>
                  <a:pt x="961009" y="38943"/>
                </a:lnTo>
                <a:lnTo>
                  <a:pt x="975487" y="48815"/>
                </a:lnTo>
                <a:lnTo>
                  <a:pt x="989584" y="58092"/>
                </a:lnTo>
                <a:lnTo>
                  <a:pt x="1003300" y="63500"/>
                </a:lnTo>
                <a:lnTo>
                  <a:pt x="1017059" y="64344"/>
                </a:lnTo>
                <a:lnTo>
                  <a:pt x="1030700" y="62312"/>
                </a:lnTo>
                <a:lnTo>
                  <a:pt x="1067180" y="26990"/>
                </a:lnTo>
                <a:lnTo>
                  <a:pt x="1072387" y="12702"/>
                </a:lnTo>
                <a:lnTo>
                  <a:pt x="1079500" y="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00700" y="5675312"/>
            <a:ext cx="1035050" cy="323850"/>
          </a:xfrm>
          <a:custGeom>
            <a:avLst/>
            <a:gdLst/>
            <a:ahLst/>
            <a:cxnLst/>
            <a:rect l="l" t="t" r="r" b="b"/>
            <a:pathLst>
              <a:path w="1035050" h="323850">
                <a:moveTo>
                  <a:pt x="1035050" y="6350"/>
                </a:moveTo>
                <a:lnTo>
                  <a:pt x="1025927" y="15284"/>
                </a:lnTo>
                <a:lnTo>
                  <a:pt x="1019984" y="21437"/>
                </a:lnTo>
                <a:lnTo>
                  <a:pt x="1013636" y="24809"/>
                </a:lnTo>
                <a:lnTo>
                  <a:pt x="1003300" y="25400"/>
                </a:lnTo>
                <a:lnTo>
                  <a:pt x="987661" y="20540"/>
                </a:lnTo>
                <a:lnTo>
                  <a:pt x="968771" y="11114"/>
                </a:lnTo>
                <a:lnTo>
                  <a:pt x="948096" y="2481"/>
                </a:lnTo>
                <a:lnTo>
                  <a:pt x="927100" y="0"/>
                </a:lnTo>
                <a:lnTo>
                  <a:pt x="906351" y="5605"/>
                </a:lnTo>
                <a:lnTo>
                  <a:pt x="885031" y="16271"/>
                </a:lnTo>
                <a:lnTo>
                  <a:pt x="862520" y="29914"/>
                </a:lnTo>
                <a:lnTo>
                  <a:pt x="838200" y="44450"/>
                </a:lnTo>
                <a:lnTo>
                  <a:pt x="779859" y="78584"/>
                </a:lnTo>
                <a:lnTo>
                  <a:pt x="723900" y="114300"/>
                </a:lnTo>
                <a:lnTo>
                  <a:pt x="684593" y="146451"/>
                </a:lnTo>
                <a:lnTo>
                  <a:pt x="668678" y="160589"/>
                </a:lnTo>
                <a:lnTo>
                  <a:pt x="654050" y="171450"/>
                </a:lnTo>
                <a:lnTo>
                  <a:pt x="642050" y="178347"/>
                </a:lnTo>
                <a:lnTo>
                  <a:pt x="632634" y="182167"/>
                </a:lnTo>
                <a:lnTo>
                  <a:pt x="622813" y="183803"/>
                </a:lnTo>
                <a:lnTo>
                  <a:pt x="609600" y="184150"/>
                </a:lnTo>
                <a:lnTo>
                  <a:pt x="591772" y="183058"/>
                </a:lnTo>
                <a:lnTo>
                  <a:pt x="549020" y="176113"/>
                </a:lnTo>
                <a:lnTo>
                  <a:pt x="505872" y="165398"/>
                </a:lnTo>
                <a:lnTo>
                  <a:pt x="484600" y="157959"/>
                </a:lnTo>
                <a:lnTo>
                  <a:pt x="462327" y="150915"/>
                </a:lnTo>
                <a:lnTo>
                  <a:pt x="438150" y="146050"/>
                </a:lnTo>
                <a:lnTo>
                  <a:pt x="410003" y="143969"/>
                </a:lnTo>
                <a:lnTo>
                  <a:pt x="378999" y="143673"/>
                </a:lnTo>
                <a:lnTo>
                  <a:pt x="348995" y="144565"/>
                </a:lnTo>
                <a:lnTo>
                  <a:pt x="306740" y="147143"/>
                </a:lnTo>
                <a:lnTo>
                  <a:pt x="266700" y="158750"/>
                </a:lnTo>
                <a:lnTo>
                  <a:pt x="215487" y="187723"/>
                </a:lnTo>
                <a:lnTo>
                  <a:pt x="186475" y="205632"/>
                </a:lnTo>
                <a:lnTo>
                  <a:pt x="158750" y="222250"/>
                </a:lnTo>
                <a:lnTo>
                  <a:pt x="131855" y="237285"/>
                </a:lnTo>
                <a:lnTo>
                  <a:pt x="104759" y="252020"/>
                </a:lnTo>
                <a:lnTo>
                  <a:pt x="79257" y="266157"/>
                </a:lnTo>
                <a:lnTo>
                  <a:pt x="57150" y="279400"/>
                </a:lnTo>
                <a:lnTo>
                  <a:pt x="39897" y="292451"/>
                </a:lnTo>
                <a:lnTo>
                  <a:pt x="26193" y="305201"/>
                </a:lnTo>
                <a:lnTo>
                  <a:pt x="13680" y="316163"/>
                </a:lnTo>
                <a:lnTo>
                  <a:pt x="0" y="32385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04715" y="5053584"/>
            <a:ext cx="434339" cy="434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40452" y="5948171"/>
            <a:ext cx="434339" cy="4358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11952" y="5663184"/>
            <a:ext cx="435863" cy="4343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15125" y="5929329"/>
            <a:ext cx="2304415" cy="866140"/>
          </a:xfrm>
          <a:custGeom>
            <a:avLst/>
            <a:gdLst/>
            <a:ahLst/>
            <a:cxnLst/>
            <a:rect l="l" t="t" r="r" b="b"/>
            <a:pathLst>
              <a:path w="2304415" h="866140">
                <a:moveTo>
                  <a:pt x="0" y="866038"/>
                </a:moveTo>
                <a:lnTo>
                  <a:pt x="2304033" y="866038"/>
                </a:lnTo>
                <a:lnTo>
                  <a:pt x="2304033" y="0"/>
                </a:lnTo>
                <a:lnTo>
                  <a:pt x="0" y="0"/>
                </a:lnTo>
                <a:lnTo>
                  <a:pt x="0" y="866038"/>
                </a:lnTo>
                <a:close/>
              </a:path>
            </a:pathLst>
          </a:custGeom>
          <a:solidFill>
            <a:srgbClr val="FFFFFF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24471" y="6357963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0" y="0"/>
                </a:moveTo>
                <a:lnTo>
                  <a:pt x="443102" y="0"/>
                </a:lnTo>
              </a:path>
            </a:pathLst>
          </a:custGeom>
          <a:ln w="635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19645" y="6537769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0" y="0"/>
                </a:moveTo>
                <a:lnTo>
                  <a:pt x="443229" y="0"/>
                </a:lnTo>
              </a:path>
            </a:pathLst>
          </a:custGeom>
          <a:ln w="635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05600" y="5670550"/>
            <a:ext cx="387350" cy="44450"/>
          </a:xfrm>
          <a:custGeom>
            <a:avLst/>
            <a:gdLst/>
            <a:ahLst/>
            <a:cxnLst/>
            <a:rect l="l" t="t" r="r" b="b"/>
            <a:pathLst>
              <a:path w="387350" h="44450">
                <a:moveTo>
                  <a:pt x="0" y="44450"/>
                </a:moveTo>
                <a:lnTo>
                  <a:pt x="5417" y="29617"/>
                </a:lnTo>
                <a:lnTo>
                  <a:pt x="12477" y="16271"/>
                </a:lnTo>
                <a:lnTo>
                  <a:pt x="22824" y="5902"/>
                </a:lnTo>
                <a:lnTo>
                  <a:pt x="38100" y="0"/>
                </a:lnTo>
                <a:lnTo>
                  <a:pt x="60039" y="894"/>
                </a:lnTo>
                <a:lnTo>
                  <a:pt x="87312" y="7143"/>
                </a:lnTo>
                <a:lnTo>
                  <a:pt x="116967" y="14583"/>
                </a:lnTo>
                <a:lnTo>
                  <a:pt x="146050" y="19050"/>
                </a:lnTo>
                <a:lnTo>
                  <a:pt x="173892" y="18952"/>
                </a:lnTo>
                <a:lnTo>
                  <a:pt x="202009" y="16670"/>
                </a:lnTo>
                <a:lnTo>
                  <a:pt x="230721" y="13990"/>
                </a:lnTo>
                <a:lnTo>
                  <a:pt x="260350" y="12700"/>
                </a:lnTo>
                <a:lnTo>
                  <a:pt x="291070" y="13245"/>
                </a:lnTo>
                <a:lnTo>
                  <a:pt x="322659" y="14684"/>
                </a:lnTo>
                <a:lnTo>
                  <a:pt x="354843" y="16718"/>
                </a:lnTo>
                <a:lnTo>
                  <a:pt x="387350" y="1905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29251" y="285750"/>
            <a:ext cx="4000500" cy="1085850"/>
          </a:xfrm>
          <a:custGeom>
            <a:avLst/>
            <a:gdLst/>
            <a:ahLst/>
            <a:cxnLst/>
            <a:rect l="l" t="t" r="r" b="b"/>
            <a:pathLst>
              <a:path w="4000500" h="1285875">
                <a:moveTo>
                  <a:pt x="0" y="1285875"/>
                </a:moveTo>
                <a:lnTo>
                  <a:pt x="4000500" y="1285875"/>
                </a:lnTo>
                <a:lnTo>
                  <a:pt x="4000500" y="0"/>
                </a:lnTo>
                <a:lnTo>
                  <a:pt x="0" y="0"/>
                </a:lnTo>
                <a:lnTo>
                  <a:pt x="0" y="1285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5960109" y="363346"/>
            <a:ext cx="197358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8000"/>
                </a:solidFill>
              </a:rPr>
              <a:t>Текущее</a:t>
            </a:r>
            <a:r>
              <a:rPr sz="1800" spc="-55" dirty="0">
                <a:solidFill>
                  <a:srgbClr val="008000"/>
                </a:solidFill>
              </a:rPr>
              <a:t> </a:t>
            </a:r>
            <a:r>
              <a:rPr sz="1800" dirty="0">
                <a:solidFill>
                  <a:srgbClr val="008000"/>
                </a:solidFill>
              </a:rPr>
              <a:t>состояние</a:t>
            </a:r>
            <a:endParaRPr sz="1800"/>
          </a:p>
        </p:txBody>
      </p:sp>
      <p:sp>
        <p:nvSpPr>
          <p:cNvPr id="79" name="object 79"/>
          <p:cNvSpPr txBox="1"/>
          <p:nvPr/>
        </p:nvSpPr>
        <p:spPr>
          <a:xfrm>
            <a:off x="4989321" y="638175"/>
            <a:ext cx="380428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dirty="0" smtClean="0">
                <a:latin typeface="Impact"/>
                <a:cs typeface="Impact"/>
              </a:rPr>
              <a:t>Срок завершения работ</a:t>
            </a:r>
            <a:r>
              <a:rPr sz="1400" dirty="0" smtClean="0">
                <a:latin typeface="Impact"/>
                <a:cs typeface="Impact"/>
              </a:rPr>
              <a:t> 201</a:t>
            </a:r>
            <a:r>
              <a:rPr lang="ru-RU" sz="1400" dirty="0" smtClean="0">
                <a:latin typeface="Impact"/>
                <a:cs typeface="Impact"/>
              </a:rPr>
              <a:t>7</a:t>
            </a:r>
            <a:r>
              <a:rPr sz="1400" dirty="0" smtClean="0">
                <a:latin typeface="Impact"/>
                <a:cs typeface="Impact"/>
              </a:rPr>
              <a:t> </a:t>
            </a:r>
            <a:r>
              <a:rPr sz="1400" dirty="0" err="1" smtClean="0">
                <a:latin typeface="Impact"/>
                <a:cs typeface="Impact"/>
              </a:rPr>
              <a:t>год</a:t>
            </a:r>
            <a:endParaRPr lang="ru-RU" sz="1400" dirty="0" smtClean="0">
              <a:latin typeface="Impact"/>
              <a:cs typeface="Impact"/>
            </a:endParaRPr>
          </a:p>
          <a:p>
            <a:pPr marL="12700" marR="360045">
              <a:lnSpc>
                <a:spcPct val="100000"/>
              </a:lnSpc>
            </a:pPr>
            <a:r>
              <a:rPr lang="ru-RU" sz="1400" spc="-5" dirty="0" smtClean="0">
                <a:latin typeface="Impact"/>
                <a:cs typeface="Impact"/>
              </a:rPr>
              <a:t>Протяженность </a:t>
            </a:r>
            <a:r>
              <a:rPr lang="ru-RU" sz="1400" dirty="0" smtClean="0">
                <a:latin typeface="Impact"/>
                <a:cs typeface="Impact"/>
              </a:rPr>
              <a:t>– </a:t>
            </a:r>
            <a:r>
              <a:rPr lang="ru-RU" sz="1400" dirty="0" smtClean="0">
                <a:solidFill>
                  <a:srgbClr val="006FC0"/>
                </a:solidFill>
                <a:latin typeface="Impact"/>
                <a:cs typeface="Impact"/>
              </a:rPr>
              <a:t>2 </a:t>
            </a:r>
            <a:r>
              <a:rPr lang="ru-RU" sz="1400" spc="-5" dirty="0" smtClean="0">
                <a:solidFill>
                  <a:srgbClr val="006FC0"/>
                </a:solidFill>
                <a:latin typeface="Impact"/>
                <a:cs typeface="Impact"/>
              </a:rPr>
              <a:t>787</a:t>
            </a:r>
            <a:r>
              <a:rPr lang="ru-RU" sz="1400" spc="-50" dirty="0" smtClean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lang="ru-RU" sz="1400" spc="-5" dirty="0" smtClean="0">
                <a:solidFill>
                  <a:srgbClr val="006FC0"/>
                </a:solidFill>
                <a:latin typeface="Impact"/>
                <a:cs typeface="Impact"/>
              </a:rPr>
              <a:t>км</a:t>
            </a:r>
            <a:endParaRPr lang="ru-RU" sz="1400" dirty="0" smtClean="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</a:pPr>
            <a:r>
              <a:rPr lang="ru-RU" sz="1400" spc="-5" dirty="0" smtClean="0">
                <a:latin typeface="Impact"/>
                <a:cs typeface="Impact"/>
              </a:rPr>
              <a:t>в </a:t>
            </a:r>
            <a:r>
              <a:rPr lang="ru-RU" sz="1400" spc="-5" dirty="0" err="1" smtClean="0">
                <a:latin typeface="Impact"/>
                <a:cs typeface="Impact"/>
              </a:rPr>
              <a:t>т.ч</a:t>
            </a:r>
            <a:r>
              <a:rPr lang="ru-RU" sz="1400" spc="-5" dirty="0" smtClean="0">
                <a:latin typeface="Impact"/>
                <a:cs typeface="Impact"/>
              </a:rPr>
              <a:t> подлежит реконструкции </a:t>
            </a:r>
            <a:r>
              <a:rPr lang="ru-RU" sz="1400" dirty="0" smtClean="0">
                <a:latin typeface="Impact"/>
                <a:cs typeface="Impact"/>
              </a:rPr>
              <a:t>– </a:t>
            </a:r>
            <a:r>
              <a:rPr lang="ru-RU" sz="1400" dirty="0" smtClean="0">
                <a:solidFill>
                  <a:srgbClr val="006FC0"/>
                </a:solidFill>
                <a:latin typeface="Impact"/>
                <a:cs typeface="Impact"/>
              </a:rPr>
              <a:t>2 </a:t>
            </a:r>
            <a:r>
              <a:rPr lang="ru-RU" sz="1400" spc="-10" dirty="0" smtClean="0">
                <a:solidFill>
                  <a:srgbClr val="006FC0"/>
                </a:solidFill>
                <a:latin typeface="Impact"/>
                <a:cs typeface="Impact"/>
              </a:rPr>
              <a:t>452</a:t>
            </a:r>
            <a:r>
              <a:rPr lang="ru-RU" sz="1400" spc="25" dirty="0" smtClean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lang="ru-RU" sz="1400" spc="-10" dirty="0" smtClean="0">
                <a:solidFill>
                  <a:srgbClr val="006FC0"/>
                </a:solidFill>
                <a:latin typeface="Impact"/>
                <a:cs typeface="Impact"/>
              </a:rPr>
              <a:t>км</a:t>
            </a:r>
            <a:endParaRPr lang="ru-RU" sz="1400" dirty="0" smtClean="0">
              <a:latin typeface="Impact"/>
              <a:cs typeface="Impact"/>
            </a:endParaRPr>
          </a:p>
          <a:p>
            <a:pPr marL="12700" marR="5080">
              <a:lnSpc>
                <a:spcPct val="100000"/>
              </a:lnSpc>
            </a:pPr>
            <a:endParaRPr sz="1400" dirty="0">
              <a:latin typeface="Impact"/>
              <a:cs typeface="Impact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71474" y="4500626"/>
            <a:ext cx="2214880" cy="786130"/>
          </a:xfrm>
          <a:custGeom>
            <a:avLst/>
            <a:gdLst/>
            <a:ahLst/>
            <a:cxnLst/>
            <a:rect l="l" t="t" r="r" b="b"/>
            <a:pathLst>
              <a:path w="2214880" h="786129">
                <a:moveTo>
                  <a:pt x="2083587" y="0"/>
                </a:moveTo>
                <a:lnTo>
                  <a:pt x="130975" y="0"/>
                </a:lnTo>
                <a:lnTo>
                  <a:pt x="79992" y="10279"/>
                </a:lnTo>
                <a:lnTo>
                  <a:pt x="38360" y="38322"/>
                </a:lnTo>
                <a:lnTo>
                  <a:pt x="10292" y="79938"/>
                </a:lnTo>
                <a:lnTo>
                  <a:pt x="0" y="130937"/>
                </a:lnTo>
                <a:lnTo>
                  <a:pt x="0" y="654812"/>
                </a:lnTo>
                <a:lnTo>
                  <a:pt x="10292" y="705756"/>
                </a:lnTo>
                <a:lnTo>
                  <a:pt x="38360" y="747379"/>
                </a:lnTo>
                <a:lnTo>
                  <a:pt x="79992" y="775452"/>
                </a:lnTo>
                <a:lnTo>
                  <a:pt x="130975" y="785749"/>
                </a:lnTo>
                <a:lnTo>
                  <a:pt x="2083587" y="785749"/>
                </a:lnTo>
                <a:lnTo>
                  <a:pt x="2134585" y="775452"/>
                </a:lnTo>
                <a:lnTo>
                  <a:pt x="2176202" y="747379"/>
                </a:lnTo>
                <a:lnTo>
                  <a:pt x="2204245" y="705756"/>
                </a:lnTo>
                <a:lnTo>
                  <a:pt x="2214524" y="654812"/>
                </a:lnTo>
                <a:lnTo>
                  <a:pt x="2214524" y="130937"/>
                </a:lnTo>
                <a:lnTo>
                  <a:pt x="2204245" y="79938"/>
                </a:lnTo>
                <a:lnTo>
                  <a:pt x="2176202" y="38322"/>
                </a:lnTo>
                <a:lnTo>
                  <a:pt x="2134585" y="10279"/>
                </a:lnTo>
                <a:lnTo>
                  <a:pt x="2083587" y="0"/>
                </a:lnTo>
                <a:close/>
              </a:path>
            </a:pathLst>
          </a:custGeom>
          <a:solidFill>
            <a:srgbClr val="C5D9F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69405" y="5641288"/>
            <a:ext cx="433705" cy="55244"/>
          </a:xfrm>
          <a:custGeom>
            <a:avLst/>
            <a:gdLst/>
            <a:ahLst/>
            <a:cxnLst/>
            <a:rect l="l" t="t" r="r" b="b"/>
            <a:pathLst>
              <a:path w="433704" h="55245">
                <a:moveTo>
                  <a:pt x="0" y="54991"/>
                </a:moveTo>
                <a:lnTo>
                  <a:pt x="27146" y="11013"/>
                </a:lnTo>
                <a:lnTo>
                  <a:pt x="78724" y="0"/>
                </a:lnTo>
                <a:lnTo>
                  <a:pt x="118205" y="2009"/>
                </a:lnTo>
                <a:lnTo>
                  <a:pt x="160496" y="5506"/>
                </a:lnTo>
                <a:lnTo>
                  <a:pt x="200025" y="7366"/>
                </a:lnTo>
                <a:lnTo>
                  <a:pt x="236545" y="6512"/>
                </a:lnTo>
                <a:lnTo>
                  <a:pt x="272637" y="4690"/>
                </a:lnTo>
                <a:lnTo>
                  <a:pt x="306966" y="3016"/>
                </a:lnTo>
                <a:lnTo>
                  <a:pt x="338200" y="2604"/>
                </a:lnTo>
                <a:lnTo>
                  <a:pt x="365513" y="3815"/>
                </a:lnTo>
                <a:lnTo>
                  <a:pt x="389826" y="6028"/>
                </a:lnTo>
                <a:lnTo>
                  <a:pt x="412138" y="8910"/>
                </a:lnTo>
                <a:lnTo>
                  <a:pt x="433450" y="1212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29400" y="5613400"/>
            <a:ext cx="469900" cy="63500"/>
          </a:xfrm>
          <a:custGeom>
            <a:avLst/>
            <a:gdLst/>
            <a:ahLst/>
            <a:cxnLst/>
            <a:rect l="l" t="t" r="r" b="b"/>
            <a:pathLst>
              <a:path w="469900" h="63500">
                <a:moveTo>
                  <a:pt x="0" y="63500"/>
                </a:moveTo>
                <a:lnTo>
                  <a:pt x="38683" y="22273"/>
                </a:lnTo>
                <a:lnTo>
                  <a:pt x="79839" y="6400"/>
                </a:lnTo>
                <a:lnTo>
                  <a:pt x="134695" y="941"/>
                </a:lnTo>
                <a:lnTo>
                  <a:pt x="165100" y="0"/>
                </a:lnTo>
                <a:lnTo>
                  <a:pt x="197197" y="547"/>
                </a:lnTo>
                <a:lnTo>
                  <a:pt x="231378" y="2779"/>
                </a:lnTo>
                <a:lnTo>
                  <a:pt x="267344" y="5209"/>
                </a:lnTo>
                <a:lnTo>
                  <a:pt x="304800" y="6350"/>
                </a:lnTo>
                <a:lnTo>
                  <a:pt x="343991" y="5804"/>
                </a:lnTo>
                <a:lnTo>
                  <a:pt x="384968" y="4365"/>
                </a:lnTo>
                <a:lnTo>
                  <a:pt x="427136" y="2331"/>
                </a:lnTo>
                <a:lnTo>
                  <a:pt x="469900" y="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7094" y="5099684"/>
            <a:ext cx="776605" cy="491490"/>
          </a:xfrm>
          <a:custGeom>
            <a:avLst/>
            <a:gdLst/>
            <a:ahLst/>
            <a:cxnLst/>
            <a:rect l="l" t="t" r="r" b="b"/>
            <a:pathLst>
              <a:path w="776604" h="491489">
                <a:moveTo>
                  <a:pt x="0" y="491502"/>
                </a:moveTo>
                <a:lnTo>
                  <a:pt x="35718" y="462837"/>
                </a:lnTo>
                <a:lnTo>
                  <a:pt x="85725" y="430656"/>
                </a:lnTo>
                <a:lnTo>
                  <a:pt x="122080" y="411535"/>
                </a:lnTo>
                <a:lnTo>
                  <a:pt x="165211" y="390556"/>
                </a:lnTo>
                <a:lnTo>
                  <a:pt x="209079" y="369720"/>
                </a:lnTo>
                <a:lnTo>
                  <a:pt x="247650" y="351027"/>
                </a:lnTo>
                <a:lnTo>
                  <a:pt x="283848" y="332720"/>
                </a:lnTo>
                <a:lnTo>
                  <a:pt x="319404" y="314483"/>
                </a:lnTo>
                <a:lnTo>
                  <a:pt x="346483" y="300485"/>
                </a:lnTo>
                <a:lnTo>
                  <a:pt x="357250" y="294893"/>
                </a:lnTo>
                <a:lnTo>
                  <a:pt x="402268" y="274214"/>
                </a:lnTo>
                <a:lnTo>
                  <a:pt x="455739" y="250713"/>
                </a:lnTo>
                <a:lnTo>
                  <a:pt x="507591" y="225903"/>
                </a:lnTo>
                <a:lnTo>
                  <a:pt x="547751" y="201294"/>
                </a:lnTo>
                <a:lnTo>
                  <a:pt x="577516" y="152717"/>
                </a:lnTo>
                <a:lnTo>
                  <a:pt x="585702" y="128000"/>
                </a:lnTo>
                <a:lnTo>
                  <a:pt x="604901" y="102996"/>
                </a:lnTo>
                <a:lnTo>
                  <a:pt x="638387" y="77634"/>
                </a:lnTo>
                <a:lnTo>
                  <a:pt x="679910" y="51927"/>
                </a:lnTo>
                <a:lnTo>
                  <a:pt x="726791" y="26005"/>
                </a:lnTo>
                <a:lnTo>
                  <a:pt x="776351" y="0"/>
                </a:lnTo>
              </a:path>
            </a:pathLst>
          </a:custGeom>
          <a:ln w="152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48525" y="5092446"/>
            <a:ext cx="776605" cy="491490"/>
          </a:xfrm>
          <a:custGeom>
            <a:avLst/>
            <a:gdLst/>
            <a:ahLst/>
            <a:cxnLst/>
            <a:rect l="l" t="t" r="r" b="b"/>
            <a:pathLst>
              <a:path w="776604" h="491489">
                <a:moveTo>
                  <a:pt x="0" y="491489"/>
                </a:moveTo>
                <a:lnTo>
                  <a:pt x="35718" y="462835"/>
                </a:lnTo>
                <a:lnTo>
                  <a:pt x="85725" y="430656"/>
                </a:lnTo>
                <a:lnTo>
                  <a:pt x="122080" y="411553"/>
                </a:lnTo>
                <a:lnTo>
                  <a:pt x="165211" y="390604"/>
                </a:lnTo>
                <a:lnTo>
                  <a:pt x="209079" y="369774"/>
                </a:lnTo>
                <a:lnTo>
                  <a:pt x="247650" y="351027"/>
                </a:lnTo>
                <a:lnTo>
                  <a:pt x="283848" y="332720"/>
                </a:lnTo>
                <a:lnTo>
                  <a:pt x="319404" y="314483"/>
                </a:lnTo>
                <a:lnTo>
                  <a:pt x="346483" y="300485"/>
                </a:lnTo>
                <a:lnTo>
                  <a:pt x="357250" y="294893"/>
                </a:lnTo>
                <a:lnTo>
                  <a:pt x="402268" y="274214"/>
                </a:lnTo>
                <a:lnTo>
                  <a:pt x="455739" y="250713"/>
                </a:lnTo>
                <a:lnTo>
                  <a:pt x="507591" y="225903"/>
                </a:lnTo>
                <a:lnTo>
                  <a:pt x="547751" y="201294"/>
                </a:lnTo>
                <a:lnTo>
                  <a:pt x="577516" y="152717"/>
                </a:lnTo>
                <a:lnTo>
                  <a:pt x="585702" y="128000"/>
                </a:lnTo>
                <a:lnTo>
                  <a:pt x="604901" y="102996"/>
                </a:lnTo>
                <a:lnTo>
                  <a:pt x="638387" y="77634"/>
                </a:lnTo>
                <a:lnTo>
                  <a:pt x="679910" y="51927"/>
                </a:lnTo>
                <a:lnTo>
                  <a:pt x="726791" y="26005"/>
                </a:lnTo>
                <a:lnTo>
                  <a:pt x="776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15251" y="5059679"/>
            <a:ext cx="776605" cy="491490"/>
          </a:xfrm>
          <a:custGeom>
            <a:avLst/>
            <a:gdLst/>
            <a:ahLst/>
            <a:cxnLst/>
            <a:rect l="l" t="t" r="r" b="b"/>
            <a:pathLst>
              <a:path w="776604" h="491489">
                <a:moveTo>
                  <a:pt x="0" y="491490"/>
                </a:moveTo>
                <a:lnTo>
                  <a:pt x="35718" y="462835"/>
                </a:lnTo>
                <a:lnTo>
                  <a:pt x="85725" y="430657"/>
                </a:lnTo>
                <a:lnTo>
                  <a:pt x="122062" y="411535"/>
                </a:lnTo>
                <a:lnTo>
                  <a:pt x="165163" y="390556"/>
                </a:lnTo>
                <a:lnTo>
                  <a:pt x="209026" y="369720"/>
                </a:lnTo>
                <a:lnTo>
                  <a:pt x="247650" y="351028"/>
                </a:lnTo>
                <a:lnTo>
                  <a:pt x="283829" y="332720"/>
                </a:lnTo>
                <a:lnTo>
                  <a:pt x="319341" y="314483"/>
                </a:lnTo>
                <a:lnTo>
                  <a:pt x="346376" y="300485"/>
                </a:lnTo>
                <a:lnTo>
                  <a:pt x="357124" y="294894"/>
                </a:lnTo>
                <a:lnTo>
                  <a:pt x="402195" y="274214"/>
                </a:lnTo>
                <a:lnTo>
                  <a:pt x="455660" y="250713"/>
                </a:lnTo>
                <a:lnTo>
                  <a:pt x="507482" y="225903"/>
                </a:lnTo>
                <a:lnTo>
                  <a:pt x="547624" y="201295"/>
                </a:lnTo>
                <a:lnTo>
                  <a:pt x="577389" y="152717"/>
                </a:lnTo>
                <a:lnTo>
                  <a:pt x="585575" y="128000"/>
                </a:lnTo>
                <a:lnTo>
                  <a:pt x="604774" y="102997"/>
                </a:lnTo>
                <a:lnTo>
                  <a:pt x="638260" y="77634"/>
                </a:lnTo>
                <a:lnTo>
                  <a:pt x="679783" y="51927"/>
                </a:lnTo>
                <a:lnTo>
                  <a:pt x="726664" y="26005"/>
                </a:lnTo>
                <a:lnTo>
                  <a:pt x="776224" y="0"/>
                </a:lnTo>
              </a:path>
            </a:pathLst>
          </a:custGeom>
          <a:ln w="6349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72401" y="5123560"/>
            <a:ext cx="776605" cy="491490"/>
          </a:xfrm>
          <a:custGeom>
            <a:avLst/>
            <a:gdLst/>
            <a:ahLst/>
            <a:cxnLst/>
            <a:rect l="l" t="t" r="r" b="b"/>
            <a:pathLst>
              <a:path w="776604" h="491489">
                <a:moveTo>
                  <a:pt x="0" y="491439"/>
                </a:moveTo>
                <a:lnTo>
                  <a:pt x="35718" y="462775"/>
                </a:lnTo>
                <a:lnTo>
                  <a:pt x="85725" y="430529"/>
                </a:lnTo>
                <a:lnTo>
                  <a:pt x="122062" y="411428"/>
                </a:lnTo>
                <a:lnTo>
                  <a:pt x="165163" y="390493"/>
                </a:lnTo>
                <a:lnTo>
                  <a:pt x="209026" y="369700"/>
                </a:lnTo>
                <a:lnTo>
                  <a:pt x="247650" y="351027"/>
                </a:lnTo>
                <a:lnTo>
                  <a:pt x="283829" y="332720"/>
                </a:lnTo>
                <a:lnTo>
                  <a:pt x="319341" y="314483"/>
                </a:lnTo>
                <a:lnTo>
                  <a:pt x="346376" y="300485"/>
                </a:lnTo>
                <a:lnTo>
                  <a:pt x="357124" y="294894"/>
                </a:lnTo>
                <a:lnTo>
                  <a:pt x="402195" y="274194"/>
                </a:lnTo>
                <a:lnTo>
                  <a:pt x="455660" y="250650"/>
                </a:lnTo>
                <a:lnTo>
                  <a:pt x="507482" y="225796"/>
                </a:lnTo>
                <a:lnTo>
                  <a:pt x="547624" y="201167"/>
                </a:lnTo>
                <a:lnTo>
                  <a:pt x="577389" y="152685"/>
                </a:lnTo>
                <a:lnTo>
                  <a:pt x="585575" y="127944"/>
                </a:lnTo>
                <a:lnTo>
                  <a:pt x="604774" y="102869"/>
                </a:lnTo>
                <a:lnTo>
                  <a:pt x="638260" y="77527"/>
                </a:lnTo>
                <a:lnTo>
                  <a:pt x="679783" y="51863"/>
                </a:lnTo>
                <a:lnTo>
                  <a:pt x="726664" y="25985"/>
                </a:lnTo>
                <a:lnTo>
                  <a:pt x="776224" y="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66204" y="5425440"/>
            <a:ext cx="435864" cy="4358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89164" y="4940808"/>
            <a:ext cx="399288" cy="3977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7353045" y="6081674"/>
            <a:ext cx="15830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Impact"/>
                <a:cs typeface="Impact"/>
              </a:rPr>
              <a:t>Условные</a:t>
            </a:r>
            <a:r>
              <a:rPr sz="1200" spc="-55" dirty="0">
                <a:solidFill>
                  <a:srgbClr val="585858"/>
                </a:solidFill>
                <a:latin typeface="Impact"/>
                <a:cs typeface="Impac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Impact"/>
                <a:cs typeface="Impact"/>
              </a:rPr>
              <a:t>обозначения  реконструировано  завершение </a:t>
            </a:r>
            <a:r>
              <a:rPr sz="1200" dirty="0">
                <a:solidFill>
                  <a:srgbClr val="585858"/>
                </a:solidFill>
                <a:latin typeface="Impact"/>
                <a:cs typeface="Impact"/>
              </a:rPr>
              <a:t>2016</a:t>
            </a:r>
            <a:r>
              <a:rPr sz="1200" spc="-60" dirty="0">
                <a:solidFill>
                  <a:srgbClr val="585858"/>
                </a:solidFill>
                <a:latin typeface="Impact"/>
                <a:cs typeface="Impact"/>
              </a:rPr>
              <a:t> </a:t>
            </a:r>
            <a:r>
              <a:rPr sz="1200" spc="-5" dirty="0" err="1" smtClean="0">
                <a:solidFill>
                  <a:srgbClr val="585858"/>
                </a:solidFill>
                <a:latin typeface="Impact"/>
                <a:cs typeface="Impact"/>
              </a:rPr>
              <a:t>год</a:t>
            </a:r>
            <a:endParaRPr sz="1200" dirty="0">
              <a:latin typeface="Impact"/>
              <a:cs typeface="Impac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86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2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4236"/>
            <a:ext cx="9144000" cy="611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725" y="381000"/>
            <a:ext cx="9001125" cy="5730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5171" y="2058035"/>
            <a:ext cx="643127" cy="288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57928" y="2010791"/>
            <a:ext cx="763524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7750" y="2073275"/>
            <a:ext cx="536575" cy="180975"/>
          </a:xfrm>
          <a:custGeom>
            <a:avLst/>
            <a:gdLst/>
            <a:ahLst/>
            <a:cxnLst/>
            <a:rect l="l" t="t" r="r" b="b"/>
            <a:pathLst>
              <a:path w="536575" h="180975">
                <a:moveTo>
                  <a:pt x="506475" y="0"/>
                </a:moveTo>
                <a:lnTo>
                  <a:pt x="30225" y="0"/>
                </a:lnTo>
                <a:lnTo>
                  <a:pt x="18430" y="2363"/>
                </a:lnTo>
                <a:lnTo>
                  <a:pt x="8826" y="8810"/>
                </a:lnTo>
                <a:lnTo>
                  <a:pt x="2365" y="18377"/>
                </a:lnTo>
                <a:lnTo>
                  <a:pt x="0" y="30099"/>
                </a:lnTo>
                <a:lnTo>
                  <a:pt x="0" y="150749"/>
                </a:lnTo>
                <a:lnTo>
                  <a:pt x="2365" y="162544"/>
                </a:lnTo>
                <a:lnTo>
                  <a:pt x="8826" y="172148"/>
                </a:lnTo>
                <a:lnTo>
                  <a:pt x="18430" y="178609"/>
                </a:lnTo>
                <a:lnTo>
                  <a:pt x="30225" y="180975"/>
                </a:lnTo>
                <a:lnTo>
                  <a:pt x="506475" y="180975"/>
                </a:lnTo>
                <a:lnTo>
                  <a:pt x="518197" y="178609"/>
                </a:lnTo>
                <a:lnTo>
                  <a:pt x="527764" y="172148"/>
                </a:lnTo>
                <a:lnTo>
                  <a:pt x="534211" y="162544"/>
                </a:lnTo>
                <a:lnTo>
                  <a:pt x="536575" y="150749"/>
                </a:lnTo>
                <a:lnTo>
                  <a:pt x="536575" y="30099"/>
                </a:lnTo>
                <a:lnTo>
                  <a:pt x="534211" y="18377"/>
                </a:lnTo>
                <a:lnTo>
                  <a:pt x="527764" y="8810"/>
                </a:lnTo>
                <a:lnTo>
                  <a:pt x="518197" y="2363"/>
                </a:lnTo>
                <a:lnTo>
                  <a:pt x="506475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91278" y="2068067"/>
            <a:ext cx="4711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r>
              <a:rPr sz="1200" spc="2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С</a:t>
            </a:r>
            <a:r>
              <a:rPr sz="1200" spc="-2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Т</a:t>
            </a:r>
            <a:r>
              <a:rPr sz="120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Н</a:t>
            </a:r>
            <a:r>
              <a:rPr sz="120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56959" y="2596007"/>
            <a:ext cx="826008" cy="288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3620" y="2548763"/>
            <a:ext cx="963168" cy="426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663" y="2213038"/>
            <a:ext cx="1679575" cy="28399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35953" y="2606421"/>
            <a:ext cx="66992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Кар</a:t>
            </a:r>
            <a:r>
              <a:rPr sz="120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аганды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20640" y="2486279"/>
            <a:ext cx="719327" cy="2880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70347" y="2440558"/>
            <a:ext cx="848868" cy="426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73726" y="2501900"/>
            <a:ext cx="612775" cy="180975"/>
          </a:xfrm>
          <a:custGeom>
            <a:avLst/>
            <a:gdLst/>
            <a:ahLst/>
            <a:cxnLst/>
            <a:rect l="l" t="t" r="r" b="b"/>
            <a:pathLst>
              <a:path w="612775" h="180975">
                <a:moveTo>
                  <a:pt x="582549" y="0"/>
                </a:moveTo>
                <a:lnTo>
                  <a:pt x="30099" y="0"/>
                </a:lnTo>
                <a:lnTo>
                  <a:pt x="18377" y="2363"/>
                </a:lnTo>
                <a:lnTo>
                  <a:pt x="8810" y="8810"/>
                </a:lnTo>
                <a:lnTo>
                  <a:pt x="2363" y="18377"/>
                </a:lnTo>
                <a:lnTo>
                  <a:pt x="0" y="30099"/>
                </a:lnTo>
                <a:lnTo>
                  <a:pt x="0" y="150749"/>
                </a:lnTo>
                <a:lnTo>
                  <a:pt x="2363" y="162544"/>
                </a:lnTo>
                <a:lnTo>
                  <a:pt x="8810" y="172148"/>
                </a:lnTo>
                <a:lnTo>
                  <a:pt x="18377" y="178609"/>
                </a:lnTo>
                <a:lnTo>
                  <a:pt x="30099" y="180975"/>
                </a:lnTo>
                <a:lnTo>
                  <a:pt x="582549" y="180975"/>
                </a:lnTo>
                <a:lnTo>
                  <a:pt x="594290" y="178609"/>
                </a:lnTo>
                <a:lnTo>
                  <a:pt x="603900" y="172148"/>
                </a:lnTo>
                <a:lnTo>
                  <a:pt x="610391" y="162544"/>
                </a:lnTo>
                <a:lnTo>
                  <a:pt x="612775" y="150749"/>
                </a:lnTo>
                <a:lnTo>
                  <a:pt x="612775" y="30099"/>
                </a:lnTo>
                <a:lnTo>
                  <a:pt x="610391" y="18377"/>
                </a:lnTo>
                <a:lnTo>
                  <a:pt x="603900" y="8810"/>
                </a:lnTo>
                <a:lnTo>
                  <a:pt x="594290" y="2363"/>
                </a:lnTo>
                <a:lnTo>
                  <a:pt x="582549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02428" y="2496946"/>
            <a:ext cx="55562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Темиртау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61659" y="4167251"/>
            <a:ext cx="970788" cy="286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32703" y="4120007"/>
            <a:ext cx="1056131" cy="4267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5000" y="4183126"/>
            <a:ext cx="863600" cy="179705"/>
          </a:xfrm>
          <a:custGeom>
            <a:avLst/>
            <a:gdLst/>
            <a:ahLst/>
            <a:cxnLst/>
            <a:rect l="l" t="t" r="r" b="b"/>
            <a:pathLst>
              <a:path w="863600" h="179704">
                <a:moveTo>
                  <a:pt x="833754" y="0"/>
                </a:moveTo>
                <a:lnTo>
                  <a:pt x="29845" y="0"/>
                </a:lnTo>
                <a:lnTo>
                  <a:pt x="18216" y="2341"/>
                </a:lnTo>
                <a:lnTo>
                  <a:pt x="8731" y="8731"/>
                </a:lnTo>
                <a:lnTo>
                  <a:pt x="2341" y="18216"/>
                </a:lnTo>
                <a:lnTo>
                  <a:pt x="0" y="29844"/>
                </a:lnTo>
                <a:lnTo>
                  <a:pt x="0" y="149479"/>
                </a:lnTo>
                <a:lnTo>
                  <a:pt x="2341" y="161107"/>
                </a:lnTo>
                <a:lnTo>
                  <a:pt x="8731" y="170592"/>
                </a:lnTo>
                <a:lnTo>
                  <a:pt x="18216" y="176982"/>
                </a:lnTo>
                <a:lnTo>
                  <a:pt x="29845" y="179324"/>
                </a:lnTo>
                <a:lnTo>
                  <a:pt x="833754" y="179324"/>
                </a:lnTo>
                <a:lnTo>
                  <a:pt x="845383" y="176982"/>
                </a:lnTo>
                <a:lnTo>
                  <a:pt x="854868" y="170592"/>
                </a:lnTo>
                <a:lnTo>
                  <a:pt x="861258" y="161107"/>
                </a:lnTo>
                <a:lnTo>
                  <a:pt x="863600" y="149479"/>
                </a:lnTo>
                <a:lnTo>
                  <a:pt x="863600" y="29844"/>
                </a:lnTo>
                <a:lnTo>
                  <a:pt x="861258" y="18216"/>
                </a:lnTo>
                <a:lnTo>
                  <a:pt x="854868" y="8731"/>
                </a:lnTo>
                <a:lnTo>
                  <a:pt x="845383" y="2341"/>
                </a:lnTo>
                <a:lnTo>
                  <a:pt x="833754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65038" y="4177665"/>
            <a:ext cx="76263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Бурылбайтал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7916" y="4345559"/>
            <a:ext cx="821435" cy="2865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2007" y="4298315"/>
            <a:ext cx="899159" cy="4267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00875" y="4360926"/>
            <a:ext cx="714375" cy="179705"/>
          </a:xfrm>
          <a:custGeom>
            <a:avLst/>
            <a:gdLst/>
            <a:ahLst/>
            <a:cxnLst/>
            <a:rect l="l" t="t" r="r" b="b"/>
            <a:pathLst>
              <a:path w="714375" h="179704">
                <a:moveTo>
                  <a:pt x="684529" y="0"/>
                </a:moveTo>
                <a:lnTo>
                  <a:pt x="29972" y="0"/>
                </a:lnTo>
                <a:lnTo>
                  <a:pt x="18323" y="2341"/>
                </a:lnTo>
                <a:lnTo>
                  <a:pt x="8794" y="8731"/>
                </a:lnTo>
                <a:lnTo>
                  <a:pt x="2361" y="18216"/>
                </a:lnTo>
                <a:lnTo>
                  <a:pt x="0" y="29844"/>
                </a:lnTo>
                <a:lnTo>
                  <a:pt x="0" y="149479"/>
                </a:lnTo>
                <a:lnTo>
                  <a:pt x="2361" y="161107"/>
                </a:lnTo>
                <a:lnTo>
                  <a:pt x="8794" y="170592"/>
                </a:lnTo>
                <a:lnTo>
                  <a:pt x="18323" y="176982"/>
                </a:lnTo>
                <a:lnTo>
                  <a:pt x="29972" y="179324"/>
                </a:lnTo>
                <a:lnTo>
                  <a:pt x="684529" y="179324"/>
                </a:lnTo>
                <a:lnTo>
                  <a:pt x="696158" y="176982"/>
                </a:lnTo>
                <a:lnTo>
                  <a:pt x="705643" y="170592"/>
                </a:lnTo>
                <a:lnTo>
                  <a:pt x="712033" y="161107"/>
                </a:lnTo>
                <a:lnTo>
                  <a:pt x="714375" y="149479"/>
                </a:lnTo>
                <a:lnTo>
                  <a:pt x="714375" y="29844"/>
                </a:lnTo>
                <a:lnTo>
                  <a:pt x="712033" y="18216"/>
                </a:lnTo>
                <a:lnTo>
                  <a:pt x="705643" y="8731"/>
                </a:lnTo>
                <a:lnTo>
                  <a:pt x="696158" y="2341"/>
                </a:lnTo>
                <a:lnTo>
                  <a:pt x="684529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55866" y="4355592"/>
            <a:ext cx="60706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К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r>
              <a:rPr sz="120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п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шагай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74764" y="5060315"/>
            <a:ext cx="716279" cy="2849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68668" y="5013071"/>
            <a:ext cx="758951" cy="4267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7850" y="5075301"/>
            <a:ext cx="609600" cy="179705"/>
          </a:xfrm>
          <a:custGeom>
            <a:avLst/>
            <a:gdLst/>
            <a:ahLst/>
            <a:cxnLst/>
            <a:rect l="l" t="t" r="r" b="b"/>
            <a:pathLst>
              <a:path w="609600" h="179704">
                <a:moveTo>
                  <a:pt x="579754" y="0"/>
                </a:moveTo>
                <a:lnTo>
                  <a:pt x="29845" y="0"/>
                </a:lnTo>
                <a:lnTo>
                  <a:pt x="18216" y="2341"/>
                </a:lnTo>
                <a:lnTo>
                  <a:pt x="8731" y="8731"/>
                </a:lnTo>
                <a:lnTo>
                  <a:pt x="2341" y="18216"/>
                </a:lnTo>
                <a:lnTo>
                  <a:pt x="0" y="29845"/>
                </a:lnTo>
                <a:lnTo>
                  <a:pt x="0" y="149479"/>
                </a:lnTo>
                <a:lnTo>
                  <a:pt x="2341" y="161107"/>
                </a:lnTo>
                <a:lnTo>
                  <a:pt x="8731" y="170592"/>
                </a:lnTo>
                <a:lnTo>
                  <a:pt x="18216" y="176982"/>
                </a:lnTo>
                <a:lnTo>
                  <a:pt x="29845" y="179324"/>
                </a:lnTo>
                <a:lnTo>
                  <a:pt x="579754" y="179324"/>
                </a:lnTo>
                <a:lnTo>
                  <a:pt x="591383" y="176982"/>
                </a:lnTo>
                <a:lnTo>
                  <a:pt x="600868" y="170592"/>
                </a:lnTo>
                <a:lnTo>
                  <a:pt x="607258" y="161107"/>
                </a:lnTo>
                <a:lnTo>
                  <a:pt x="609600" y="149479"/>
                </a:lnTo>
                <a:lnTo>
                  <a:pt x="609600" y="29845"/>
                </a:lnTo>
                <a:lnTo>
                  <a:pt x="607258" y="18216"/>
                </a:lnTo>
                <a:lnTo>
                  <a:pt x="600868" y="8731"/>
                </a:lnTo>
                <a:lnTo>
                  <a:pt x="591383" y="2341"/>
                </a:lnTo>
                <a:lnTo>
                  <a:pt x="579754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01002" y="5070094"/>
            <a:ext cx="4648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r>
              <a:rPr sz="120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лм</a:t>
            </a:r>
            <a:r>
              <a:rPr sz="1200" spc="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ты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14188" y="1998598"/>
            <a:ext cx="519684" cy="5227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5291" y="2452751"/>
            <a:ext cx="397763" cy="3992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35396" y="2579242"/>
            <a:ext cx="434339" cy="4343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85915" y="4283075"/>
            <a:ext cx="399288" cy="3992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35723" y="4552822"/>
            <a:ext cx="397764" cy="3977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60107" y="4792090"/>
            <a:ext cx="435864" cy="435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0500" y="71501"/>
            <a:ext cx="2881630" cy="360680"/>
          </a:xfrm>
          <a:custGeom>
            <a:avLst/>
            <a:gdLst/>
            <a:ahLst/>
            <a:cxnLst/>
            <a:rect l="l" t="t" r="r" b="b"/>
            <a:pathLst>
              <a:path w="2881630" h="360680">
                <a:moveTo>
                  <a:pt x="2821305" y="0"/>
                </a:moveTo>
                <a:lnTo>
                  <a:pt x="60058" y="0"/>
                </a:lnTo>
                <a:lnTo>
                  <a:pt x="36679" y="4704"/>
                </a:lnTo>
                <a:lnTo>
                  <a:pt x="17589" y="17541"/>
                </a:lnTo>
                <a:lnTo>
                  <a:pt x="4719" y="36593"/>
                </a:lnTo>
                <a:lnTo>
                  <a:pt x="0" y="59944"/>
                </a:lnTo>
                <a:lnTo>
                  <a:pt x="0" y="300227"/>
                </a:lnTo>
                <a:lnTo>
                  <a:pt x="4719" y="323597"/>
                </a:lnTo>
                <a:lnTo>
                  <a:pt x="17589" y="342693"/>
                </a:lnTo>
                <a:lnTo>
                  <a:pt x="36679" y="355574"/>
                </a:lnTo>
                <a:lnTo>
                  <a:pt x="60058" y="360299"/>
                </a:lnTo>
                <a:lnTo>
                  <a:pt x="2821305" y="360299"/>
                </a:lnTo>
                <a:lnTo>
                  <a:pt x="2844674" y="355574"/>
                </a:lnTo>
                <a:lnTo>
                  <a:pt x="2863770" y="342693"/>
                </a:lnTo>
                <a:lnTo>
                  <a:pt x="2876651" y="323597"/>
                </a:lnTo>
                <a:lnTo>
                  <a:pt x="2881376" y="300227"/>
                </a:lnTo>
                <a:lnTo>
                  <a:pt x="2881376" y="59944"/>
                </a:lnTo>
                <a:lnTo>
                  <a:pt x="2876651" y="36593"/>
                </a:lnTo>
                <a:lnTo>
                  <a:pt x="2863770" y="17541"/>
                </a:lnTo>
                <a:lnTo>
                  <a:pt x="2844674" y="4704"/>
                </a:lnTo>
                <a:lnTo>
                  <a:pt x="2821305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85799" y="127761"/>
            <a:ext cx="1089025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err="1" smtClean="0">
                <a:solidFill>
                  <a:srgbClr val="FFFFFF"/>
                </a:solidFill>
                <a:latin typeface="Impact"/>
                <a:cs typeface="Impact"/>
              </a:rPr>
              <a:t>Центр</a:t>
            </a:r>
            <a:r>
              <a:rPr sz="1600" spc="-5" dirty="0" smtClean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Impact"/>
                <a:cs typeface="Impact"/>
              </a:rPr>
              <a:t>-</a:t>
            </a:r>
            <a:r>
              <a:rPr sz="1600" spc="-3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Impact"/>
                <a:cs typeface="Impact"/>
              </a:rPr>
              <a:t>Юг</a:t>
            </a:r>
            <a:endParaRPr sz="1600" dirty="0">
              <a:latin typeface="Impact"/>
              <a:cs typeface="Impac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79922" y="1425575"/>
            <a:ext cx="3093085" cy="543179"/>
          </a:xfrm>
          <a:custGeom>
            <a:avLst/>
            <a:gdLst/>
            <a:ahLst/>
            <a:cxnLst/>
            <a:rect l="l" t="t" r="r" b="b"/>
            <a:pathLst>
              <a:path w="3093084" h="1786255">
                <a:moveTo>
                  <a:pt x="2794888" y="0"/>
                </a:moveTo>
                <a:lnTo>
                  <a:pt x="297688" y="0"/>
                </a:lnTo>
                <a:lnTo>
                  <a:pt x="249387" y="3898"/>
                </a:lnTo>
                <a:lnTo>
                  <a:pt x="203573" y="15183"/>
                </a:lnTo>
                <a:lnTo>
                  <a:pt x="160858" y="33240"/>
                </a:lnTo>
                <a:lnTo>
                  <a:pt x="121852" y="57456"/>
                </a:lnTo>
                <a:lnTo>
                  <a:pt x="87169" y="87217"/>
                </a:lnTo>
                <a:lnTo>
                  <a:pt x="57420" y="121907"/>
                </a:lnTo>
                <a:lnTo>
                  <a:pt x="33216" y="160914"/>
                </a:lnTo>
                <a:lnTo>
                  <a:pt x="15170" y="203622"/>
                </a:lnTo>
                <a:lnTo>
                  <a:pt x="3894" y="249418"/>
                </a:lnTo>
                <a:lnTo>
                  <a:pt x="0" y="297688"/>
                </a:lnTo>
                <a:lnTo>
                  <a:pt x="0" y="1488313"/>
                </a:lnTo>
                <a:lnTo>
                  <a:pt x="3894" y="1536613"/>
                </a:lnTo>
                <a:lnTo>
                  <a:pt x="15170" y="1582427"/>
                </a:lnTo>
                <a:lnTo>
                  <a:pt x="33216" y="1625142"/>
                </a:lnTo>
                <a:lnTo>
                  <a:pt x="57420" y="1664148"/>
                </a:lnTo>
                <a:lnTo>
                  <a:pt x="87169" y="1698831"/>
                </a:lnTo>
                <a:lnTo>
                  <a:pt x="121852" y="1728580"/>
                </a:lnTo>
                <a:lnTo>
                  <a:pt x="160858" y="1752784"/>
                </a:lnTo>
                <a:lnTo>
                  <a:pt x="203573" y="1770830"/>
                </a:lnTo>
                <a:lnTo>
                  <a:pt x="249387" y="1782106"/>
                </a:lnTo>
                <a:lnTo>
                  <a:pt x="297688" y="1786001"/>
                </a:lnTo>
                <a:lnTo>
                  <a:pt x="2794888" y="1786001"/>
                </a:lnTo>
                <a:lnTo>
                  <a:pt x="2843189" y="1782106"/>
                </a:lnTo>
                <a:lnTo>
                  <a:pt x="2889003" y="1770830"/>
                </a:lnTo>
                <a:lnTo>
                  <a:pt x="2931718" y="1752784"/>
                </a:lnTo>
                <a:lnTo>
                  <a:pt x="2970724" y="1728580"/>
                </a:lnTo>
                <a:lnTo>
                  <a:pt x="3005407" y="1698831"/>
                </a:lnTo>
                <a:lnTo>
                  <a:pt x="3035156" y="1664148"/>
                </a:lnTo>
                <a:lnTo>
                  <a:pt x="3059360" y="1625142"/>
                </a:lnTo>
                <a:lnTo>
                  <a:pt x="3077406" y="1582427"/>
                </a:lnTo>
                <a:lnTo>
                  <a:pt x="3088682" y="1536613"/>
                </a:lnTo>
                <a:lnTo>
                  <a:pt x="3092577" y="1488313"/>
                </a:lnTo>
                <a:lnTo>
                  <a:pt x="3092577" y="297688"/>
                </a:lnTo>
                <a:lnTo>
                  <a:pt x="3088682" y="249418"/>
                </a:lnTo>
                <a:lnTo>
                  <a:pt x="3077406" y="203622"/>
                </a:lnTo>
                <a:lnTo>
                  <a:pt x="3059360" y="160914"/>
                </a:lnTo>
                <a:lnTo>
                  <a:pt x="3035156" y="121907"/>
                </a:lnTo>
                <a:lnTo>
                  <a:pt x="3005407" y="87217"/>
                </a:lnTo>
                <a:lnTo>
                  <a:pt x="2970724" y="57456"/>
                </a:lnTo>
                <a:lnTo>
                  <a:pt x="2931718" y="33240"/>
                </a:lnTo>
                <a:lnTo>
                  <a:pt x="2889003" y="15183"/>
                </a:lnTo>
                <a:lnTo>
                  <a:pt x="2843189" y="3898"/>
                </a:lnTo>
                <a:lnTo>
                  <a:pt x="2794888" y="0"/>
                </a:lnTo>
                <a:close/>
              </a:path>
            </a:pathLst>
          </a:custGeom>
          <a:solidFill>
            <a:srgbClr val="C5D9F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79922" y="1425575"/>
            <a:ext cx="3093085" cy="543179"/>
          </a:xfrm>
          <a:custGeom>
            <a:avLst/>
            <a:gdLst/>
            <a:ahLst/>
            <a:cxnLst/>
            <a:rect l="l" t="t" r="r" b="b"/>
            <a:pathLst>
              <a:path w="3093084" h="1786255">
                <a:moveTo>
                  <a:pt x="0" y="297688"/>
                </a:moveTo>
                <a:lnTo>
                  <a:pt x="3894" y="249418"/>
                </a:lnTo>
                <a:lnTo>
                  <a:pt x="15170" y="203622"/>
                </a:lnTo>
                <a:lnTo>
                  <a:pt x="33216" y="160914"/>
                </a:lnTo>
                <a:lnTo>
                  <a:pt x="57420" y="121907"/>
                </a:lnTo>
                <a:lnTo>
                  <a:pt x="87169" y="87217"/>
                </a:lnTo>
                <a:lnTo>
                  <a:pt x="121852" y="57456"/>
                </a:lnTo>
                <a:lnTo>
                  <a:pt x="160858" y="33240"/>
                </a:lnTo>
                <a:lnTo>
                  <a:pt x="203573" y="15183"/>
                </a:lnTo>
                <a:lnTo>
                  <a:pt x="249387" y="3898"/>
                </a:lnTo>
                <a:lnTo>
                  <a:pt x="297688" y="0"/>
                </a:lnTo>
                <a:lnTo>
                  <a:pt x="2794888" y="0"/>
                </a:lnTo>
                <a:lnTo>
                  <a:pt x="2843189" y="3898"/>
                </a:lnTo>
                <a:lnTo>
                  <a:pt x="2889003" y="15183"/>
                </a:lnTo>
                <a:lnTo>
                  <a:pt x="2931718" y="33240"/>
                </a:lnTo>
                <a:lnTo>
                  <a:pt x="2970724" y="57456"/>
                </a:lnTo>
                <a:lnTo>
                  <a:pt x="3005407" y="87217"/>
                </a:lnTo>
                <a:lnTo>
                  <a:pt x="3035156" y="121907"/>
                </a:lnTo>
                <a:lnTo>
                  <a:pt x="3059360" y="160914"/>
                </a:lnTo>
                <a:lnTo>
                  <a:pt x="3077406" y="203622"/>
                </a:lnTo>
                <a:lnTo>
                  <a:pt x="3088682" y="249418"/>
                </a:lnTo>
                <a:lnTo>
                  <a:pt x="3092577" y="297688"/>
                </a:lnTo>
                <a:lnTo>
                  <a:pt x="3092577" y="1488313"/>
                </a:lnTo>
                <a:lnTo>
                  <a:pt x="3088682" y="1536613"/>
                </a:lnTo>
                <a:lnTo>
                  <a:pt x="3077406" y="1582427"/>
                </a:lnTo>
                <a:lnTo>
                  <a:pt x="3059360" y="1625142"/>
                </a:lnTo>
                <a:lnTo>
                  <a:pt x="3035156" y="1664148"/>
                </a:lnTo>
                <a:lnTo>
                  <a:pt x="3005407" y="1698831"/>
                </a:lnTo>
                <a:lnTo>
                  <a:pt x="2970724" y="1728580"/>
                </a:lnTo>
                <a:lnTo>
                  <a:pt x="2931718" y="1752784"/>
                </a:lnTo>
                <a:lnTo>
                  <a:pt x="2889003" y="1770830"/>
                </a:lnTo>
                <a:lnTo>
                  <a:pt x="2843189" y="1782106"/>
                </a:lnTo>
                <a:lnTo>
                  <a:pt x="2794888" y="1786001"/>
                </a:lnTo>
                <a:lnTo>
                  <a:pt x="297688" y="1786001"/>
                </a:lnTo>
                <a:lnTo>
                  <a:pt x="249387" y="1782106"/>
                </a:lnTo>
                <a:lnTo>
                  <a:pt x="203573" y="1770830"/>
                </a:lnTo>
                <a:lnTo>
                  <a:pt x="160858" y="1752784"/>
                </a:lnTo>
                <a:lnTo>
                  <a:pt x="121852" y="1728580"/>
                </a:lnTo>
                <a:lnTo>
                  <a:pt x="87169" y="1698831"/>
                </a:lnTo>
                <a:lnTo>
                  <a:pt x="57420" y="1664148"/>
                </a:lnTo>
                <a:lnTo>
                  <a:pt x="33216" y="1625142"/>
                </a:lnTo>
                <a:lnTo>
                  <a:pt x="15170" y="1582427"/>
                </a:lnTo>
                <a:lnTo>
                  <a:pt x="3894" y="1536613"/>
                </a:lnTo>
                <a:lnTo>
                  <a:pt x="0" y="1488313"/>
                </a:lnTo>
                <a:lnTo>
                  <a:pt x="0" y="297688"/>
                </a:lnTo>
                <a:close/>
              </a:path>
            </a:pathLst>
          </a:custGeom>
          <a:ln w="6350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591302" y="1451888"/>
            <a:ext cx="29406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31165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Impact"/>
                <a:cs typeface="Impact"/>
              </a:rPr>
              <a:t>Астана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– Темиртау - </a:t>
            </a:r>
            <a:r>
              <a:rPr sz="1400" spc="10" dirty="0">
                <a:solidFill>
                  <a:srgbClr val="001F5F"/>
                </a:solidFill>
                <a:latin typeface="Impact"/>
                <a:cs typeface="Impact"/>
              </a:rPr>
              <a:t>171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км  </a:t>
            </a:r>
            <a:r>
              <a:rPr sz="1400" dirty="0">
                <a:solidFill>
                  <a:srgbClr val="585858"/>
                </a:solidFill>
                <a:latin typeface="Impact"/>
                <a:cs typeface="Impact"/>
              </a:rPr>
              <a:t>Период реализации: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2013 – 2016</a:t>
            </a:r>
            <a:r>
              <a:rPr sz="1400" spc="-9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1400" dirty="0" err="1" smtClean="0">
                <a:solidFill>
                  <a:srgbClr val="001F5F"/>
                </a:solidFill>
                <a:latin typeface="Impact"/>
                <a:cs typeface="Impact"/>
              </a:rPr>
              <a:t>годы</a:t>
            </a:r>
            <a:endParaRPr sz="1400" dirty="0">
              <a:latin typeface="Impact"/>
              <a:cs typeface="Impac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840603" y="1959482"/>
            <a:ext cx="1189355" cy="448309"/>
          </a:xfrm>
          <a:custGeom>
            <a:avLst/>
            <a:gdLst/>
            <a:ahLst/>
            <a:cxnLst/>
            <a:rect l="l" t="t" r="r" b="b"/>
            <a:pathLst>
              <a:path w="1189354" h="448310">
                <a:moveTo>
                  <a:pt x="58674" y="376300"/>
                </a:moveTo>
                <a:lnTo>
                  <a:pt x="0" y="438022"/>
                </a:lnTo>
                <a:lnTo>
                  <a:pt x="84709" y="447928"/>
                </a:lnTo>
                <a:lnTo>
                  <a:pt x="76538" y="425450"/>
                </a:lnTo>
                <a:lnTo>
                  <a:pt x="62992" y="425450"/>
                </a:lnTo>
                <a:lnTo>
                  <a:pt x="56514" y="407542"/>
                </a:lnTo>
                <a:lnTo>
                  <a:pt x="68458" y="403219"/>
                </a:lnTo>
                <a:lnTo>
                  <a:pt x="58674" y="376300"/>
                </a:lnTo>
                <a:close/>
              </a:path>
              <a:path w="1189354" h="448310">
                <a:moveTo>
                  <a:pt x="68458" y="403219"/>
                </a:moveTo>
                <a:lnTo>
                  <a:pt x="56514" y="407542"/>
                </a:lnTo>
                <a:lnTo>
                  <a:pt x="62992" y="425450"/>
                </a:lnTo>
                <a:lnTo>
                  <a:pt x="74963" y="421116"/>
                </a:lnTo>
                <a:lnTo>
                  <a:pt x="68458" y="403219"/>
                </a:lnTo>
                <a:close/>
              </a:path>
              <a:path w="1189354" h="448310">
                <a:moveTo>
                  <a:pt x="74963" y="421116"/>
                </a:moveTo>
                <a:lnTo>
                  <a:pt x="62992" y="425450"/>
                </a:lnTo>
                <a:lnTo>
                  <a:pt x="76538" y="425450"/>
                </a:lnTo>
                <a:lnTo>
                  <a:pt x="74963" y="421116"/>
                </a:lnTo>
                <a:close/>
              </a:path>
              <a:path w="1189354" h="448310">
                <a:moveTo>
                  <a:pt x="1182370" y="0"/>
                </a:moveTo>
                <a:lnTo>
                  <a:pt x="68458" y="403219"/>
                </a:lnTo>
                <a:lnTo>
                  <a:pt x="74963" y="421116"/>
                </a:lnTo>
                <a:lnTo>
                  <a:pt x="1188847" y="17906"/>
                </a:lnTo>
                <a:lnTo>
                  <a:pt x="1182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97829" y="4318000"/>
            <a:ext cx="1679575" cy="553085"/>
          </a:xfrm>
          <a:custGeom>
            <a:avLst/>
            <a:gdLst/>
            <a:ahLst/>
            <a:cxnLst/>
            <a:rect l="l" t="t" r="r" b="b"/>
            <a:pathLst>
              <a:path w="1679575" h="553085">
                <a:moveTo>
                  <a:pt x="1603726" y="525887"/>
                </a:moveTo>
                <a:lnTo>
                  <a:pt x="1595120" y="553085"/>
                </a:lnTo>
                <a:lnTo>
                  <a:pt x="1679321" y="539750"/>
                </a:lnTo>
                <a:lnTo>
                  <a:pt x="1668965" y="529717"/>
                </a:lnTo>
                <a:lnTo>
                  <a:pt x="1615821" y="529717"/>
                </a:lnTo>
                <a:lnTo>
                  <a:pt x="1603726" y="525887"/>
                </a:lnTo>
                <a:close/>
              </a:path>
              <a:path w="1679575" h="553085">
                <a:moveTo>
                  <a:pt x="1609481" y="507699"/>
                </a:moveTo>
                <a:lnTo>
                  <a:pt x="1603726" y="525887"/>
                </a:lnTo>
                <a:lnTo>
                  <a:pt x="1615821" y="529717"/>
                </a:lnTo>
                <a:lnTo>
                  <a:pt x="1621663" y="511556"/>
                </a:lnTo>
                <a:lnTo>
                  <a:pt x="1609481" y="507699"/>
                </a:lnTo>
                <a:close/>
              </a:path>
              <a:path w="1679575" h="553085">
                <a:moveTo>
                  <a:pt x="1618106" y="480441"/>
                </a:moveTo>
                <a:lnTo>
                  <a:pt x="1609481" y="507699"/>
                </a:lnTo>
                <a:lnTo>
                  <a:pt x="1621663" y="511556"/>
                </a:lnTo>
                <a:lnTo>
                  <a:pt x="1615821" y="529717"/>
                </a:lnTo>
                <a:lnTo>
                  <a:pt x="1668965" y="529717"/>
                </a:lnTo>
                <a:lnTo>
                  <a:pt x="1618106" y="480441"/>
                </a:lnTo>
                <a:close/>
              </a:path>
              <a:path w="1679575" h="553085">
                <a:moveTo>
                  <a:pt x="5715" y="0"/>
                </a:moveTo>
                <a:lnTo>
                  <a:pt x="0" y="18161"/>
                </a:lnTo>
                <a:lnTo>
                  <a:pt x="1603726" y="525887"/>
                </a:lnTo>
                <a:lnTo>
                  <a:pt x="1609481" y="507699"/>
                </a:lnTo>
                <a:lnTo>
                  <a:pt x="5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02255" y="3787775"/>
            <a:ext cx="3198495" cy="663003"/>
          </a:xfrm>
          <a:custGeom>
            <a:avLst/>
            <a:gdLst/>
            <a:ahLst/>
            <a:cxnLst/>
            <a:rect l="l" t="t" r="r" b="b"/>
            <a:pathLst>
              <a:path w="3198495" h="1857375">
                <a:moveTo>
                  <a:pt x="2888869" y="0"/>
                </a:moveTo>
                <a:lnTo>
                  <a:pt x="309625" y="0"/>
                </a:lnTo>
                <a:lnTo>
                  <a:pt x="263885" y="3355"/>
                </a:lnTo>
                <a:lnTo>
                  <a:pt x="220223" y="13103"/>
                </a:lnTo>
                <a:lnTo>
                  <a:pt x="179121" y="28766"/>
                </a:lnTo>
                <a:lnTo>
                  <a:pt x="141057" y="49865"/>
                </a:lnTo>
                <a:lnTo>
                  <a:pt x="106512" y="75923"/>
                </a:lnTo>
                <a:lnTo>
                  <a:pt x="75966" y="106461"/>
                </a:lnTo>
                <a:lnTo>
                  <a:pt x="49897" y="141001"/>
                </a:lnTo>
                <a:lnTo>
                  <a:pt x="28787" y="179066"/>
                </a:lnTo>
                <a:lnTo>
                  <a:pt x="13114" y="220177"/>
                </a:lnTo>
                <a:lnTo>
                  <a:pt x="3358" y="263856"/>
                </a:lnTo>
                <a:lnTo>
                  <a:pt x="0" y="309626"/>
                </a:lnTo>
                <a:lnTo>
                  <a:pt x="0" y="1547876"/>
                </a:lnTo>
                <a:lnTo>
                  <a:pt x="3358" y="1593613"/>
                </a:lnTo>
                <a:lnTo>
                  <a:pt x="13114" y="1637267"/>
                </a:lnTo>
                <a:lnTo>
                  <a:pt x="28787" y="1678357"/>
                </a:lnTo>
                <a:lnTo>
                  <a:pt x="49897" y="1716406"/>
                </a:lnTo>
                <a:lnTo>
                  <a:pt x="75966" y="1750934"/>
                </a:lnTo>
                <a:lnTo>
                  <a:pt x="106512" y="1781463"/>
                </a:lnTo>
                <a:lnTo>
                  <a:pt x="141057" y="1807515"/>
                </a:lnTo>
                <a:lnTo>
                  <a:pt x="179121" y="1828611"/>
                </a:lnTo>
                <a:lnTo>
                  <a:pt x="220223" y="1844271"/>
                </a:lnTo>
                <a:lnTo>
                  <a:pt x="263885" y="1854019"/>
                </a:lnTo>
                <a:lnTo>
                  <a:pt x="309625" y="1857375"/>
                </a:lnTo>
                <a:lnTo>
                  <a:pt x="2888869" y="1857375"/>
                </a:lnTo>
                <a:lnTo>
                  <a:pt x="2934609" y="1854019"/>
                </a:lnTo>
                <a:lnTo>
                  <a:pt x="2978271" y="1844271"/>
                </a:lnTo>
                <a:lnTo>
                  <a:pt x="3019373" y="1828611"/>
                </a:lnTo>
                <a:lnTo>
                  <a:pt x="3057437" y="1807515"/>
                </a:lnTo>
                <a:lnTo>
                  <a:pt x="3091982" y="1781463"/>
                </a:lnTo>
                <a:lnTo>
                  <a:pt x="3122528" y="1750934"/>
                </a:lnTo>
                <a:lnTo>
                  <a:pt x="3148597" y="1716406"/>
                </a:lnTo>
                <a:lnTo>
                  <a:pt x="3169707" y="1678357"/>
                </a:lnTo>
                <a:lnTo>
                  <a:pt x="3185380" y="1637267"/>
                </a:lnTo>
                <a:lnTo>
                  <a:pt x="3195136" y="1593613"/>
                </a:lnTo>
                <a:lnTo>
                  <a:pt x="3198495" y="1547876"/>
                </a:lnTo>
                <a:lnTo>
                  <a:pt x="3198495" y="309626"/>
                </a:lnTo>
                <a:lnTo>
                  <a:pt x="3195136" y="263856"/>
                </a:lnTo>
                <a:lnTo>
                  <a:pt x="3185380" y="220177"/>
                </a:lnTo>
                <a:lnTo>
                  <a:pt x="3169707" y="179066"/>
                </a:lnTo>
                <a:lnTo>
                  <a:pt x="3148597" y="141001"/>
                </a:lnTo>
                <a:lnTo>
                  <a:pt x="3122528" y="106461"/>
                </a:lnTo>
                <a:lnTo>
                  <a:pt x="3091982" y="75923"/>
                </a:lnTo>
                <a:lnTo>
                  <a:pt x="3057437" y="49865"/>
                </a:lnTo>
                <a:lnTo>
                  <a:pt x="3019373" y="28766"/>
                </a:lnTo>
                <a:lnTo>
                  <a:pt x="2978271" y="13103"/>
                </a:lnTo>
                <a:lnTo>
                  <a:pt x="2934609" y="3355"/>
                </a:lnTo>
                <a:lnTo>
                  <a:pt x="2888869" y="0"/>
                </a:lnTo>
                <a:close/>
              </a:path>
            </a:pathLst>
          </a:custGeom>
          <a:solidFill>
            <a:srgbClr val="C5D9F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02255" y="3787775"/>
            <a:ext cx="3198495" cy="663004"/>
          </a:xfrm>
          <a:custGeom>
            <a:avLst/>
            <a:gdLst/>
            <a:ahLst/>
            <a:cxnLst/>
            <a:rect l="l" t="t" r="r" b="b"/>
            <a:pathLst>
              <a:path w="3198495" h="1857375">
                <a:moveTo>
                  <a:pt x="0" y="309626"/>
                </a:moveTo>
                <a:lnTo>
                  <a:pt x="3358" y="263856"/>
                </a:lnTo>
                <a:lnTo>
                  <a:pt x="13114" y="220177"/>
                </a:lnTo>
                <a:lnTo>
                  <a:pt x="28787" y="179066"/>
                </a:lnTo>
                <a:lnTo>
                  <a:pt x="49897" y="141001"/>
                </a:lnTo>
                <a:lnTo>
                  <a:pt x="75966" y="106461"/>
                </a:lnTo>
                <a:lnTo>
                  <a:pt x="106512" y="75923"/>
                </a:lnTo>
                <a:lnTo>
                  <a:pt x="141057" y="49865"/>
                </a:lnTo>
                <a:lnTo>
                  <a:pt x="179121" y="28766"/>
                </a:lnTo>
                <a:lnTo>
                  <a:pt x="220223" y="13103"/>
                </a:lnTo>
                <a:lnTo>
                  <a:pt x="263885" y="3355"/>
                </a:lnTo>
                <a:lnTo>
                  <a:pt x="309625" y="0"/>
                </a:lnTo>
                <a:lnTo>
                  <a:pt x="2888869" y="0"/>
                </a:lnTo>
                <a:lnTo>
                  <a:pt x="2934609" y="3355"/>
                </a:lnTo>
                <a:lnTo>
                  <a:pt x="2978271" y="13103"/>
                </a:lnTo>
                <a:lnTo>
                  <a:pt x="3019373" y="28766"/>
                </a:lnTo>
                <a:lnTo>
                  <a:pt x="3057437" y="49865"/>
                </a:lnTo>
                <a:lnTo>
                  <a:pt x="3091982" y="75923"/>
                </a:lnTo>
                <a:lnTo>
                  <a:pt x="3122528" y="106461"/>
                </a:lnTo>
                <a:lnTo>
                  <a:pt x="3148597" y="141001"/>
                </a:lnTo>
                <a:lnTo>
                  <a:pt x="3169707" y="179066"/>
                </a:lnTo>
                <a:lnTo>
                  <a:pt x="3185380" y="220177"/>
                </a:lnTo>
                <a:lnTo>
                  <a:pt x="3195136" y="263856"/>
                </a:lnTo>
                <a:lnTo>
                  <a:pt x="3198495" y="309626"/>
                </a:lnTo>
                <a:lnTo>
                  <a:pt x="3198495" y="1547876"/>
                </a:lnTo>
                <a:lnTo>
                  <a:pt x="3195136" y="1593613"/>
                </a:lnTo>
                <a:lnTo>
                  <a:pt x="3185380" y="1637267"/>
                </a:lnTo>
                <a:lnTo>
                  <a:pt x="3169707" y="1678357"/>
                </a:lnTo>
                <a:lnTo>
                  <a:pt x="3148597" y="1716406"/>
                </a:lnTo>
                <a:lnTo>
                  <a:pt x="3122528" y="1750934"/>
                </a:lnTo>
                <a:lnTo>
                  <a:pt x="3091982" y="1781463"/>
                </a:lnTo>
                <a:lnTo>
                  <a:pt x="3057437" y="1807515"/>
                </a:lnTo>
                <a:lnTo>
                  <a:pt x="3019373" y="1828611"/>
                </a:lnTo>
                <a:lnTo>
                  <a:pt x="2978271" y="1844271"/>
                </a:lnTo>
                <a:lnTo>
                  <a:pt x="2934609" y="1854019"/>
                </a:lnTo>
                <a:lnTo>
                  <a:pt x="2888869" y="1857375"/>
                </a:lnTo>
                <a:lnTo>
                  <a:pt x="309625" y="1857375"/>
                </a:lnTo>
                <a:lnTo>
                  <a:pt x="263885" y="1854019"/>
                </a:lnTo>
                <a:lnTo>
                  <a:pt x="220223" y="1844271"/>
                </a:lnTo>
                <a:lnTo>
                  <a:pt x="179121" y="1828611"/>
                </a:lnTo>
                <a:lnTo>
                  <a:pt x="141057" y="1807515"/>
                </a:lnTo>
                <a:lnTo>
                  <a:pt x="106512" y="1781463"/>
                </a:lnTo>
                <a:lnTo>
                  <a:pt x="75966" y="1750934"/>
                </a:lnTo>
                <a:lnTo>
                  <a:pt x="49897" y="1716406"/>
                </a:lnTo>
                <a:lnTo>
                  <a:pt x="28787" y="1678357"/>
                </a:lnTo>
                <a:lnTo>
                  <a:pt x="13114" y="1637267"/>
                </a:lnTo>
                <a:lnTo>
                  <a:pt x="3358" y="1593613"/>
                </a:lnTo>
                <a:lnTo>
                  <a:pt x="0" y="1547876"/>
                </a:lnTo>
                <a:lnTo>
                  <a:pt x="0" y="309626"/>
                </a:lnTo>
                <a:close/>
              </a:path>
            </a:pathLst>
          </a:custGeom>
          <a:ln w="6350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416555" y="3890288"/>
            <a:ext cx="29406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1783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Алматы - Капшагай - 104 км  </a:t>
            </a:r>
            <a:r>
              <a:rPr sz="1400" dirty="0">
                <a:solidFill>
                  <a:srgbClr val="585858"/>
                </a:solidFill>
                <a:latin typeface="Impact"/>
                <a:cs typeface="Impact"/>
              </a:rPr>
              <a:t>Период реализации: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2013 – 2016</a:t>
            </a:r>
            <a:r>
              <a:rPr sz="1400" spc="-10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1400" dirty="0" err="1" smtClean="0">
                <a:solidFill>
                  <a:srgbClr val="001F5F"/>
                </a:solidFill>
                <a:latin typeface="Impact"/>
                <a:cs typeface="Impact"/>
              </a:rPr>
              <a:t>годы</a:t>
            </a:r>
            <a:endParaRPr sz="1400" dirty="0">
              <a:latin typeface="Impact"/>
              <a:cs typeface="Impac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85724" y="2254251"/>
            <a:ext cx="4500880" cy="613028"/>
          </a:xfrm>
          <a:custGeom>
            <a:avLst/>
            <a:gdLst/>
            <a:ahLst/>
            <a:cxnLst/>
            <a:rect l="l" t="t" r="r" b="b"/>
            <a:pathLst>
              <a:path w="4500880" h="1000125">
                <a:moveTo>
                  <a:pt x="4333900" y="0"/>
                </a:moveTo>
                <a:lnTo>
                  <a:pt x="166687" y="0"/>
                </a:lnTo>
                <a:lnTo>
                  <a:pt x="122374" y="5957"/>
                </a:lnTo>
                <a:lnTo>
                  <a:pt x="82555" y="22765"/>
                </a:lnTo>
                <a:lnTo>
                  <a:pt x="48820" y="48831"/>
                </a:lnTo>
                <a:lnTo>
                  <a:pt x="22756" y="82559"/>
                </a:lnTo>
                <a:lnTo>
                  <a:pt x="5954" y="122355"/>
                </a:lnTo>
                <a:lnTo>
                  <a:pt x="0" y="166624"/>
                </a:lnTo>
                <a:lnTo>
                  <a:pt x="0" y="833374"/>
                </a:lnTo>
                <a:lnTo>
                  <a:pt x="5954" y="877696"/>
                </a:lnTo>
                <a:lnTo>
                  <a:pt x="22756" y="917527"/>
                </a:lnTo>
                <a:lnTo>
                  <a:pt x="48820" y="951277"/>
                </a:lnTo>
                <a:lnTo>
                  <a:pt x="82555" y="977354"/>
                </a:lnTo>
                <a:lnTo>
                  <a:pt x="122374" y="994167"/>
                </a:lnTo>
                <a:lnTo>
                  <a:pt x="166687" y="1000125"/>
                </a:lnTo>
                <a:lnTo>
                  <a:pt x="4333900" y="1000125"/>
                </a:lnTo>
                <a:lnTo>
                  <a:pt x="4378222" y="994167"/>
                </a:lnTo>
                <a:lnTo>
                  <a:pt x="4418054" y="977354"/>
                </a:lnTo>
                <a:lnTo>
                  <a:pt x="4451804" y="951277"/>
                </a:lnTo>
                <a:lnTo>
                  <a:pt x="4477880" y="917527"/>
                </a:lnTo>
                <a:lnTo>
                  <a:pt x="4494693" y="877696"/>
                </a:lnTo>
                <a:lnTo>
                  <a:pt x="4500651" y="833374"/>
                </a:lnTo>
                <a:lnTo>
                  <a:pt x="4500651" y="166624"/>
                </a:lnTo>
                <a:lnTo>
                  <a:pt x="4494693" y="122355"/>
                </a:lnTo>
                <a:lnTo>
                  <a:pt x="4477880" y="82559"/>
                </a:lnTo>
                <a:lnTo>
                  <a:pt x="4451804" y="48831"/>
                </a:lnTo>
                <a:lnTo>
                  <a:pt x="4418054" y="22765"/>
                </a:lnTo>
                <a:lnTo>
                  <a:pt x="4378222" y="5957"/>
                </a:lnTo>
                <a:lnTo>
                  <a:pt x="4333900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5724" y="2254250"/>
            <a:ext cx="4500880" cy="597789"/>
          </a:xfrm>
          <a:custGeom>
            <a:avLst/>
            <a:gdLst/>
            <a:ahLst/>
            <a:cxnLst/>
            <a:rect l="l" t="t" r="r" b="b"/>
            <a:pathLst>
              <a:path w="4500880" h="1000125">
                <a:moveTo>
                  <a:pt x="0" y="166624"/>
                </a:moveTo>
                <a:lnTo>
                  <a:pt x="5954" y="122355"/>
                </a:lnTo>
                <a:lnTo>
                  <a:pt x="22756" y="82559"/>
                </a:lnTo>
                <a:lnTo>
                  <a:pt x="48820" y="48831"/>
                </a:lnTo>
                <a:lnTo>
                  <a:pt x="82555" y="22765"/>
                </a:lnTo>
                <a:lnTo>
                  <a:pt x="122374" y="5957"/>
                </a:lnTo>
                <a:lnTo>
                  <a:pt x="166687" y="0"/>
                </a:lnTo>
                <a:lnTo>
                  <a:pt x="4333900" y="0"/>
                </a:lnTo>
                <a:lnTo>
                  <a:pt x="4378222" y="5957"/>
                </a:lnTo>
                <a:lnTo>
                  <a:pt x="4418054" y="22765"/>
                </a:lnTo>
                <a:lnTo>
                  <a:pt x="4451804" y="48831"/>
                </a:lnTo>
                <a:lnTo>
                  <a:pt x="4477880" y="82559"/>
                </a:lnTo>
                <a:lnTo>
                  <a:pt x="4494693" y="122355"/>
                </a:lnTo>
                <a:lnTo>
                  <a:pt x="4500651" y="166624"/>
                </a:lnTo>
                <a:lnTo>
                  <a:pt x="4500651" y="833374"/>
                </a:lnTo>
                <a:lnTo>
                  <a:pt x="4494693" y="877696"/>
                </a:lnTo>
                <a:lnTo>
                  <a:pt x="4477880" y="917527"/>
                </a:lnTo>
                <a:lnTo>
                  <a:pt x="4451804" y="951277"/>
                </a:lnTo>
                <a:lnTo>
                  <a:pt x="4418054" y="977354"/>
                </a:lnTo>
                <a:lnTo>
                  <a:pt x="4378222" y="994167"/>
                </a:lnTo>
                <a:lnTo>
                  <a:pt x="4333900" y="1000125"/>
                </a:lnTo>
                <a:lnTo>
                  <a:pt x="166687" y="1000125"/>
                </a:lnTo>
                <a:lnTo>
                  <a:pt x="122374" y="994167"/>
                </a:lnTo>
                <a:lnTo>
                  <a:pt x="82555" y="977354"/>
                </a:lnTo>
                <a:lnTo>
                  <a:pt x="48820" y="951277"/>
                </a:lnTo>
                <a:lnTo>
                  <a:pt x="22756" y="917527"/>
                </a:lnTo>
                <a:lnTo>
                  <a:pt x="5954" y="877696"/>
                </a:lnTo>
                <a:lnTo>
                  <a:pt x="0" y="833374"/>
                </a:lnTo>
                <a:lnTo>
                  <a:pt x="0" y="166624"/>
                </a:lnTo>
                <a:close/>
              </a:path>
            </a:pathLst>
          </a:custGeom>
          <a:ln w="6349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47268" y="2327021"/>
            <a:ext cx="434911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Impact"/>
                <a:cs typeface="Impact"/>
              </a:rPr>
              <a:t>Темиртау-Караганды-Бурылбайтал-Капшагай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– 1 013</a:t>
            </a:r>
            <a:r>
              <a:rPr sz="1400" spc="4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км</a:t>
            </a:r>
            <a:endParaRPr sz="1400" dirty="0">
              <a:latin typeface="Impact"/>
              <a:cs typeface="Impact"/>
            </a:endParaRPr>
          </a:p>
          <a:p>
            <a:pPr marL="22860" marR="1416685" algn="just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Impact"/>
                <a:cs typeface="Impact"/>
              </a:rPr>
              <a:t>Период реализации: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2017 – 2021 </a:t>
            </a:r>
            <a:r>
              <a:rPr sz="1400" dirty="0" err="1" smtClean="0">
                <a:solidFill>
                  <a:srgbClr val="001F5F"/>
                </a:solidFill>
                <a:latin typeface="Impact"/>
                <a:cs typeface="Impact"/>
              </a:rPr>
              <a:t>годы</a:t>
            </a:r>
            <a:endParaRPr sz="1400" dirty="0">
              <a:latin typeface="Impact"/>
              <a:cs typeface="Impac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83201" y="2745358"/>
            <a:ext cx="1379220" cy="492125"/>
          </a:xfrm>
          <a:custGeom>
            <a:avLst/>
            <a:gdLst/>
            <a:ahLst/>
            <a:cxnLst/>
            <a:rect l="l" t="t" r="r" b="b"/>
            <a:pathLst>
              <a:path w="1379220" h="492125">
                <a:moveTo>
                  <a:pt x="1303564" y="465012"/>
                </a:moveTo>
                <a:lnTo>
                  <a:pt x="1294257" y="492125"/>
                </a:lnTo>
                <a:lnTo>
                  <a:pt x="1378712" y="480694"/>
                </a:lnTo>
                <a:lnTo>
                  <a:pt x="1367348" y="469138"/>
                </a:lnTo>
                <a:lnTo>
                  <a:pt x="1315593" y="469138"/>
                </a:lnTo>
                <a:lnTo>
                  <a:pt x="1303564" y="465012"/>
                </a:lnTo>
                <a:close/>
              </a:path>
              <a:path w="1379220" h="492125">
                <a:moveTo>
                  <a:pt x="1309745" y="447008"/>
                </a:moveTo>
                <a:lnTo>
                  <a:pt x="1303564" y="465012"/>
                </a:lnTo>
                <a:lnTo>
                  <a:pt x="1315593" y="469138"/>
                </a:lnTo>
                <a:lnTo>
                  <a:pt x="1321689" y="451103"/>
                </a:lnTo>
                <a:lnTo>
                  <a:pt x="1309745" y="447008"/>
                </a:lnTo>
                <a:close/>
              </a:path>
              <a:path w="1379220" h="492125">
                <a:moveTo>
                  <a:pt x="1319022" y="419988"/>
                </a:moveTo>
                <a:lnTo>
                  <a:pt x="1309745" y="447008"/>
                </a:lnTo>
                <a:lnTo>
                  <a:pt x="1321689" y="451103"/>
                </a:lnTo>
                <a:lnTo>
                  <a:pt x="1315593" y="469138"/>
                </a:lnTo>
                <a:lnTo>
                  <a:pt x="1367348" y="469138"/>
                </a:lnTo>
                <a:lnTo>
                  <a:pt x="1319022" y="419988"/>
                </a:lnTo>
                <a:close/>
              </a:path>
              <a:path w="1379220" h="492125">
                <a:moveTo>
                  <a:pt x="6223" y="0"/>
                </a:moveTo>
                <a:lnTo>
                  <a:pt x="0" y="17906"/>
                </a:lnTo>
                <a:lnTo>
                  <a:pt x="1303564" y="465012"/>
                </a:lnTo>
                <a:lnTo>
                  <a:pt x="1309745" y="447008"/>
                </a:lnTo>
                <a:lnTo>
                  <a:pt x="62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58001" y="5683266"/>
            <a:ext cx="2571750" cy="929005"/>
          </a:xfrm>
          <a:custGeom>
            <a:avLst/>
            <a:gdLst/>
            <a:ahLst/>
            <a:cxnLst/>
            <a:rect l="l" t="t" r="r" b="b"/>
            <a:pathLst>
              <a:path w="2571750" h="929004">
                <a:moveTo>
                  <a:pt x="0" y="928687"/>
                </a:moveTo>
                <a:lnTo>
                  <a:pt x="2571750" y="928687"/>
                </a:lnTo>
                <a:lnTo>
                  <a:pt x="2571750" y="0"/>
                </a:lnTo>
                <a:lnTo>
                  <a:pt x="0" y="0"/>
                </a:lnTo>
                <a:lnTo>
                  <a:pt x="0" y="928687"/>
                </a:lnTo>
                <a:close/>
              </a:path>
            </a:pathLst>
          </a:custGeom>
          <a:solidFill>
            <a:srgbClr val="FFFFFF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086727" y="5884189"/>
            <a:ext cx="144399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Условные обозначения  завершение </a:t>
            </a:r>
            <a:r>
              <a:rPr sz="120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в </a:t>
            </a:r>
            <a:r>
              <a:rPr sz="1200" spc="-3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2016 </a:t>
            </a:r>
            <a:r>
              <a:rPr sz="1200" spc="-5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году  начало </a:t>
            </a:r>
            <a:r>
              <a:rPr sz="120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с </a:t>
            </a:r>
            <a:r>
              <a:rPr sz="1200" spc="-35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2017</a:t>
            </a:r>
            <a:r>
              <a:rPr sz="1200" spc="-105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года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28994" y="6183338"/>
            <a:ext cx="574675" cy="0"/>
          </a:xfrm>
          <a:custGeom>
            <a:avLst/>
            <a:gdLst/>
            <a:ahLst/>
            <a:cxnLst/>
            <a:rect l="l" t="t" r="r" b="b"/>
            <a:pathLst>
              <a:path w="574675">
                <a:moveTo>
                  <a:pt x="0" y="0"/>
                </a:moveTo>
                <a:lnTo>
                  <a:pt x="574166" y="0"/>
                </a:lnTo>
              </a:path>
            </a:pathLst>
          </a:custGeom>
          <a:ln w="635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24548" y="6360312"/>
            <a:ext cx="574040" cy="0"/>
          </a:xfrm>
          <a:custGeom>
            <a:avLst/>
            <a:gdLst/>
            <a:ahLst/>
            <a:cxnLst/>
            <a:rect l="l" t="t" r="r" b="b"/>
            <a:pathLst>
              <a:path w="574040">
                <a:moveTo>
                  <a:pt x="0" y="0"/>
                </a:moveTo>
                <a:lnTo>
                  <a:pt x="574040" y="0"/>
                </a:lnTo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3810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6024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875" y="496635"/>
            <a:ext cx="8928100" cy="573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6903" y="2106169"/>
            <a:ext cx="640079" cy="284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9659" y="2057401"/>
            <a:ext cx="763524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0625" y="2120775"/>
            <a:ext cx="533400" cy="179705"/>
          </a:xfrm>
          <a:custGeom>
            <a:avLst/>
            <a:gdLst/>
            <a:ahLst/>
            <a:cxnLst/>
            <a:rect l="l" t="t" r="r" b="b"/>
            <a:pathLst>
              <a:path w="533400" h="179705">
                <a:moveTo>
                  <a:pt x="503554" y="0"/>
                </a:moveTo>
                <a:lnTo>
                  <a:pt x="29845" y="0"/>
                </a:lnTo>
                <a:lnTo>
                  <a:pt x="18216" y="2341"/>
                </a:lnTo>
                <a:lnTo>
                  <a:pt x="8731" y="8731"/>
                </a:lnTo>
                <a:lnTo>
                  <a:pt x="2341" y="18216"/>
                </a:lnTo>
                <a:lnTo>
                  <a:pt x="0" y="29845"/>
                </a:lnTo>
                <a:lnTo>
                  <a:pt x="0" y="149478"/>
                </a:lnTo>
                <a:lnTo>
                  <a:pt x="2341" y="161107"/>
                </a:lnTo>
                <a:lnTo>
                  <a:pt x="8731" y="170592"/>
                </a:lnTo>
                <a:lnTo>
                  <a:pt x="18216" y="176982"/>
                </a:lnTo>
                <a:lnTo>
                  <a:pt x="29845" y="179324"/>
                </a:lnTo>
                <a:lnTo>
                  <a:pt x="503554" y="179324"/>
                </a:lnTo>
                <a:lnTo>
                  <a:pt x="515183" y="176982"/>
                </a:lnTo>
                <a:lnTo>
                  <a:pt x="524668" y="170592"/>
                </a:lnTo>
                <a:lnTo>
                  <a:pt x="531058" y="161107"/>
                </a:lnTo>
                <a:lnTo>
                  <a:pt x="533400" y="149478"/>
                </a:lnTo>
                <a:lnTo>
                  <a:pt x="533400" y="29845"/>
                </a:lnTo>
                <a:lnTo>
                  <a:pt x="531058" y="18216"/>
                </a:lnTo>
                <a:lnTo>
                  <a:pt x="524668" y="8731"/>
                </a:lnTo>
                <a:lnTo>
                  <a:pt x="515183" y="2341"/>
                </a:lnTo>
                <a:lnTo>
                  <a:pt x="503554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32375" y="2115059"/>
            <a:ext cx="4711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r>
              <a:rPr sz="1200" spc="2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С</a:t>
            </a:r>
            <a:r>
              <a:rPr sz="1200" spc="-2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Т</a:t>
            </a:r>
            <a:r>
              <a:rPr sz="120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Н</a:t>
            </a:r>
            <a:r>
              <a:rPr sz="120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91043" y="2813306"/>
            <a:ext cx="780288" cy="286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77328" y="2766062"/>
            <a:ext cx="836676" cy="426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43876" y="2828672"/>
            <a:ext cx="675005" cy="179705"/>
          </a:xfrm>
          <a:custGeom>
            <a:avLst/>
            <a:gdLst/>
            <a:ahLst/>
            <a:cxnLst/>
            <a:rect l="l" t="t" r="r" b="b"/>
            <a:pathLst>
              <a:path w="675004" h="179704">
                <a:moveTo>
                  <a:pt x="644778" y="0"/>
                </a:moveTo>
                <a:lnTo>
                  <a:pt x="29845" y="0"/>
                </a:lnTo>
                <a:lnTo>
                  <a:pt x="18216" y="2361"/>
                </a:lnTo>
                <a:lnTo>
                  <a:pt x="8731" y="8794"/>
                </a:lnTo>
                <a:lnTo>
                  <a:pt x="2341" y="18323"/>
                </a:lnTo>
                <a:lnTo>
                  <a:pt x="0" y="29972"/>
                </a:lnTo>
                <a:lnTo>
                  <a:pt x="0" y="149605"/>
                </a:lnTo>
                <a:lnTo>
                  <a:pt x="2341" y="161234"/>
                </a:lnTo>
                <a:lnTo>
                  <a:pt x="8731" y="170719"/>
                </a:lnTo>
                <a:lnTo>
                  <a:pt x="18216" y="177109"/>
                </a:lnTo>
                <a:lnTo>
                  <a:pt x="29845" y="179450"/>
                </a:lnTo>
                <a:lnTo>
                  <a:pt x="644778" y="179450"/>
                </a:lnTo>
                <a:lnTo>
                  <a:pt x="656407" y="177109"/>
                </a:lnTo>
                <a:lnTo>
                  <a:pt x="665892" y="170719"/>
                </a:lnTo>
                <a:lnTo>
                  <a:pt x="672282" y="161234"/>
                </a:lnTo>
                <a:lnTo>
                  <a:pt x="674624" y="149605"/>
                </a:lnTo>
                <a:lnTo>
                  <a:pt x="674624" y="29972"/>
                </a:lnTo>
                <a:lnTo>
                  <a:pt x="672282" y="18323"/>
                </a:lnTo>
                <a:lnTo>
                  <a:pt x="665892" y="8794"/>
                </a:lnTo>
                <a:lnTo>
                  <a:pt x="656407" y="2361"/>
                </a:lnTo>
                <a:lnTo>
                  <a:pt x="644778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10931" y="2823084"/>
            <a:ext cx="54292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Калб</a:t>
            </a:r>
            <a:r>
              <a:rPr sz="1200" spc="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r>
              <a:rPr sz="1200" spc="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т</a:t>
            </a:r>
            <a:r>
              <a:rPr sz="120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у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51525" y="2141067"/>
            <a:ext cx="281305" cy="45085"/>
          </a:xfrm>
          <a:custGeom>
            <a:avLst/>
            <a:gdLst/>
            <a:ahLst/>
            <a:cxnLst/>
            <a:rect l="l" t="t" r="r" b="b"/>
            <a:pathLst>
              <a:path w="281304" h="45085">
                <a:moveTo>
                  <a:pt x="0" y="10822"/>
                </a:moveTo>
                <a:lnTo>
                  <a:pt x="20369" y="5849"/>
                </a:lnTo>
                <a:lnTo>
                  <a:pt x="40084" y="1901"/>
                </a:lnTo>
                <a:lnTo>
                  <a:pt x="58489" y="0"/>
                </a:lnTo>
                <a:lnTo>
                  <a:pt x="74929" y="1170"/>
                </a:lnTo>
                <a:lnTo>
                  <a:pt x="88628" y="7165"/>
                </a:lnTo>
                <a:lnTo>
                  <a:pt x="100123" y="16934"/>
                </a:lnTo>
                <a:lnTo>
                  <a:pt x="110738" y="27299"/>
                </a:lnTo>
                <a:lnTo>
                  <a:pt x="121792" y="35079"/>
                </a:lnTo>
                <a:lnTo>
                  <a:pt x="133167" y="39641"/>
                </a:lnTo>
                <a:lnTo>
                  <a:pt x="144303" y="42620"/>
                </a:lnTo>
                <a:lnTo>
                  <a:pt x="155868" y="44241"/>
                </a:lnTo>
                <a:lnTo>
                  <a:pt x="168528" y="44731"/>
                </a:lnTo>
                <a:lnTo>
                  <a:pt x="183018" y="43795"/>
                </a:lnTo>
                <a:lnTo>
                  <a:pt x="229488" y="35079"/>
                </a:lnTo>
                <a:lnTo>
                  <a:pt x="268654" y="24435"/>
                </a:lnTo>
                <a:lnTo>
                  <a:pt x="281050" y="20474"/>
                </a:lnTo>
              </a:path>
            </a:pathLst>
          </a:custGeom>
          <a:ln w="13017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45150" y="2141349"/>
            <a:ext cx="249554" cy="225425"/>
          </a:xfrm>
          <a:custGeom>
            <a:avLst/>
            <a:gdLst/>
            <a:ahLst/>
            <a:cxnLst/>
            <a:rect l="l" t="t" r="r" b="b"/>
            <a:pathLst>
              <a:path w="249554" h="225425">
                <a:moveTo>
                  <a:pt x="0" y="225425"/>
                </a:moveTo>
                <a:lnTo>
                  <a:pt x="39243" y="171021"/>
                </a:lnTo>
                <a:lnTo>
                  <a:pt x="70485" y="124713"/>
                </a:lnTo>
                <a:lnTo>
                  <a:pt x="84931" y="92043"/>
                </a:lnTo>
                <a:lnTo>
                  <a:pt x="90058" y="79208"/>
                </a:lnTo>
                <a:lnTo>
                  <a:pt x="128174" y="46196"/>
                </a:lnTo>
                <a:lnTo>
                  <a:pt x="164591" y="28828"/>
                </a:lnTo>
                <a:lnTo>
                  <a:pt x="205136" y="13462"/>
                </a:lnTo>
                <a:lnTo>
                  <a:pt x="226992" y="6611"/>
                </a:lnTo>
                <a:lnTo>
                  <a:pt x="249300" y="0"/>
                </a:lnTo>
              </a:path>
            </a:pathLst>
          </a:custGeom>
          <a:ln w="130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32576" y="2123950"/>
            <a:ext cx="141605" cy="38100"/>
          </a:xfrm>
          <a:custGeom>
            <a:avLst/>
            <a:gdLst/>
            <a:ahLst/>
            <a:cxnLst/>
            <a:rect l="l" t="t" r="r" b="b"/>
            <a:pathLst>
              <a:path w="141604" h="38100">
                <a:moveTo>
                  <a:pt x="0" y="38100"/>
                </a:moveTo>
                <a:lnTo>
                  <a:pt x="52917" y="19401"/>
                </a:lnTo>
                <a:lnTo>
                  <a:pt x="105918" y="6207"/>
                </a:lnTo>
                <a:lnTo>
                  <a:pt x="123582" y="2990"/>
                </a:lnTo>
                <a:lnTo>
                  <a:pt x="141224" y="0"/>
                </a:lnTo>
              </a:path>
            </a:pathLst>
          </a:custGeom>
          <a:ln w="130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69101" y="1869822"/>
            <a:ext cx="414655" cy="254000"/>
          </a:xfrm>
          <a:custGeom>
            <a:avLst/>
            <a:gdLst/>
            <a:ahLst/>
            <a:cxnLst/>
            <a:rect l="l" t="t" r="r" b="b"/>
            <a:pathLst>
              <a:path w="414654" h="254000">
                <a:moveTo>
                  <a:pt x="0" y="254000"/>
                </a:moveTo>
                <a:lnTo>
                  <a:pt x="69389" y="243871"/>
                </a:lnTo>
                <a:lnTo>
                  <a:pt x="131825" y="230124"/>
                </a:lnTo>
                <a:lnTo>
                  <a:pt x="182070" y="211534"/>
                </a:lnTo>
                <a:lnTo>
                  <a:pt x="225933" y="186943"/>
                </a:lnTo>
                <a:lnTo>
                  <a:pt x="268319" y="151907"/>
                </a:lnTo>
                <a:lnTo>
                  <a:pt x="305943" y="115062"/>
                </a:lnTo>
                <a:lnTo>
                  <a:pt x="321881" y="99661"/>
                </a:lnTo>
                <a:lnTo>
                  <a:pt x="349234" y="71574"/>
                </a:lnTo>
                <a:lnTo>
                  <a:pt x="375840" y="42255"/>
                </a:lnTo>
                <a:lnTo>
                  <a:pt x="388937" y="26384"/>
                </a:lnTo>
                <a:lnTo>
                  <a:pt x="401748" y="11703"/>
                </a:lnTo>
                <a:lnTo>
                  <a:pt x="414274" y="0"/>
                </a:lnTo>
              </a:path>
            </a:pathLst>
          </a:custGeom>
          <a:ln w="130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10426" y="1822197"/>
            <a:ext cx="79375" cy="123825"/>
          </a:xfrm>
          <a:custGeom>
            <a:avLst/>
            <a:gdLst/>
            <a:ahLst/>
            <a:cxnLst/>
            <a:rect l="l" t="t" r="r" b="b"/>
            <a:pathLst>
              <a:path w="79375" h="123825">
                <a:moveTo>
                  <a:pt x="0" y="0"/>
                </a:moveTo>
                <a:lnTo>
                  <a:pt x="79375" y="123825"/>
                </a:lnTo>
              </a:path>
            </a:pathLst>
          </a:custGeom>
          <a:ln w="130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74000" y="2452499"/>
            <a:ext cx="155575" cy="279400"/>
          </a:xfrm>
          <a:custGeom>
            <a:avLst/>
            <a:gdLst/>
            <a:ahLst/>
            <a:cxnLst/>
            <a:rect l="l" t="t" r="r" b="b"/>
            <a:pathLst>
              <a:path w="155575" h="279400">
                <a:moveTo>
                  <a:pt x="155575" y="0"/>
                </a:moveTo>
                <a:lnTo>
                  <a:pt x="127581" y="30424"/>
                </a:lnTo>
                <a:lnTo>
                  <a:pt x="101361" y="60515"/>
                </a:lnTo>
                <a:lnTo>
                  <a:pt x="61341" y="118363"/>
                </a:lnTo>
                <a:lnTo>
                  <a:pt x="48640" y="174307"/>
                </a:lnTo>
                <a:lnTo>
                  <a:pt x="47053" y="200195"/>
                </a:lnTo>
                <a:lnTo>
                  <a:pt x="42418" y="222630"/>
                </a:lnTo>
                <a:lnTo>
                  <a:pt x="33772" y="240698"/>
                </a:lnTo>
                <a:lnTo>
                  <a:pt x="23447" y="255444"/>
                </a:lnTo>
                <a:lnTo>
                  <a:pt x="12003" y="267975"/>
                </a:lnTo>
                <a:lnTo>
                  <a:pt x="0" y="279400"/>
                </a:lnTo>
              </a:path>
            </a:pathLst>
          </a:custGeom>
          <a:ln w="1301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4889" y="2456690"/>
            <a:ext cx="140970" cy="271780"/>
          </a:xfrm>
          <a:custGeom>
            <a:avLst/>
            <a:gdLst/>
            <a:ahLst/>
            <a:cxnLst/>
            <a:rect l="l" t="t" r="r" b="b"/>
            <a:pathLst>
              <a:path w="140970" h="271779">
                <a:moveTo>
                  <a:pt x="140842" y="0"/>
                </a:moveTo>
                <a:lnTo>
                  <a:pt x="109664" y="40290"/>
                </a:lnTo>
                <a:lnTo>
                  <a:pt x="84581" y="76200"/>
                </a:lnTo>
                <a:lnTo>
                  <a:pt x="64865" y="115312"/>
                </a:lnTo>
                <a:lnTo>
                  <a:pt x="59799" y="142886"/>
                </a:lnTo>
                <a:lnTo>
                  <a:pt x="60785" y="157702"/>
                </a:lnTo>
                <a:lnTo>
                  <a:pt x="60747" y="173422"/>
                </a:lnTo>
                <a:lnTo>
                  <a:pt x="56387" y="190500"/>
                </a:lnTo>
                <a:lnTo>
                  <a:pt x="46541" y="209141"/>
                </a:lnTo>
                <a:lnTo>
                  <a:pt x="33051" y="229139"/>
                </a:lnTo>
                <a:lnTo>
                  <a:pt x="17133" y="250043"/>
                </a:lnTo>
                <a:lnTo>
                  <a:pt x="0" y="271399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33159" y="1533146"/>
            <a:ext cx="816863" cy="286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17920" y="1485901"/>
            <a:ext cx="876300" cy="426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86500" y="1547624"/>
            <a:ext cx="709930" cy="180975"/>
          </a:xfrm>
          <a:custGeom>
            <a:avLst/>
            <a:gdLst/>
            <a:ahLst/>
            <a:cxnLst/>
            <a:rect l="l" t="t" r="r" b="b"/>
            <a:pathLst>
              <a:path w="709929" h="180975">
                <a:moveTo>
                  <a:pt x="679450" y="0"/>
                </a:moveTo>
                <a:lnTo>
                  <a:pt x="30225" y="0"/>
                </a:lnTo>
                <a:lnTo>
                  <a:pt x="18430" y="2365"/>
                </a:lnTo>
                <a:lnTo>
                  <a:pt x="8826" y="8826"/>
                </a:lnTo>
                <a:lnTo>
                  <a:pt x="2365" y="18430"/>
                </a:lnTo>
                <a:lnTo>
                  <a:pt x="0" y="30225"/>
                </a:lnTo>
                <a:lnTo>
                  <a:pt x="0" y="150749"/>
                </a:lnTo>
                <a:lnTo>
                  <a:pt x="2365" y="162544"/>
                </a:lnTo>
                <a:lnTo>
                  <a:pt x="8826" y="172148"/>
                </a:lnTo>
                <a:lnTo>
                  <a:pt x="18430" y="178609"/>
                </a:lnTo>
                <a:lnTo>
                  <a:pt x="30225" y="180975"/>
                </a:lnTo>
                <a:lnTo>
                  <a:pt x="679450" y="180975"/>
                </a:lnTo>
                <a:lnTo>
                  <a:pt x="691191" y="178609"/>
                </a:lnTo>
                <a:lnTo>
                  <a:pt x="700801" y="172148"/>
                </a:lnTo>
                <a:lnTo>
                  <a:pt x="707292" y="162544"/>
                </a:lnTo>
                <a:lnTo>
                  <a:pt x="709676" y="150749"/>
                </a:lnTo>
                <a:lnTo>
                  <a:pt x="709676" y="30225"/>
                </a:lnTo>
                <a:lnTo>
                  <a:pt x="707292" y="18430"/>
                </a:lnTo>
                <a:lnTo>
                  <a:pt x="700801" y="8826"/>
                </a:lnTo>
                <a:lnTo>
                  <a:pt x="691191" y="2365"/>
                </a:lnTo>
                <a:lnTo>
                  <a:pt x="679450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50253" y="1542544"/>
            <a:ext cx="58293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Павлодар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19543" y="1885190"/>
            <a:ext cx="605027" cy="2849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86016" y="1837946"/>
            <a:ext cx="697992" cy="426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72376" y="1900049"/>
            <a:ext cx="498475" cy="179705"/>
          </a:xfrm>
          <a:custGeom>
            <a:avLst/>
            <a:gdLst/>
            <a:ahLst/>
            <a:cxnLst/>
            <a:rect l="l" t="t" r="r" b="b"/>
            <a:pathLst>
              <a:path w="498475" h="179705">
                <a:moveTo>
                  <a:pt x="468502" y="0"/>
                </a:moveTo>
                <a:lnTo>
                  <a:pt x="29845" y="0"/>
                </a:lnTo>
                <a:lnTo>
                  <a:pt x="18216" y="2341"/>
                </a:lnTo>
                <a:lnTo>
                  <a:pt x="8731" y="8731"/>
                </a:lnTo>
                <a:lnTo>
                  <a:pt x="2341" y="18216"/>
                </a:lnTo>
                <a:lnTo>
                  <a:pt x="0" y="29845"/>
                </a:lnTo>
                <a:lnTo>
                  <a:pt x="0" y="149478"/>
                </a:lnTo>
                <a:lnTo>
                  <a:pt x="2341" y="161107"/>
                </a:lnTo>
                <a:lnTo>
                  <a:pt x="8731" y="170592"/>
                </a:lnTo>
                <a:lnTo>
                  <a:pt x="18216" y="176982"/>
                </a:lnTo>
                <a:lnTo>
                  <a:pt x="29845" y="179324"/>
                </a:lnTo>
                <a:lnTo>
                  <a:pt x="468502" y="179324"/>
                </a:lnTo>
                <a:lnTo>
                  <a:pt x="480151" y="176982"/>
                </a:lnTo>
                <a:lnTo>
                  <a:pt x="489680" y="170592"/>
                </a:lnTo>
                <a:lnTo>
                  <a:pt x="496113" y="161107"/>
                </a:lnTo>
                <a:lnTo>
                  <a:pt x="498475" y="149478"/>
                </a:lnTo>
                <a:lnTo>
                  <a:pt x="498475" y="29845"/>
                </a:lnTo>
                <a:lnTo>
                  <a:pt x="496113" y="18216"/>
                </a:lnTo>
                <a:lnTo>
                  <a:pt x="489680" y="8731"/>
                </a:lnTo>
                <a:lnTo>
                  <a:pt x="480151" y="2341"/>
                </a:lnTo>
                <a:lnTo>
                  <a:pt x="468502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19619" y="1894333"/>
            <a:ext cx="40576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Сем</a:t>
            </a:r>
            <a:r>
              <a:rPr sz="120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е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й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804404" y="2133601"/>
            <a:ext cx="1339596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07452" y="2086357"/>
            <a:ext cx="1336548" cy="4267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58125" y="2149222"/>
            <a:ext cx="1241425" cy="179705"/>
          </a:xfrm>
          <a:custGeom>
            <a:avLst/>
            <a:gdLst/>
            <a:ahLst/>
            <a:cxnLst/>
            <a:rect l="l" t="t" r="r" b="b"/>
            <a:pathLst>
              <a:path w="1241425" h="179705">
                <a:moveTo>
                  <a:pt x="1211579" y="0"/>
                </a:moveTo>
                <a:lnTo>
                  <a:pt x="29972" y="0"/>
                </a:lnTo>
                <a:lnTo>
                  <a:pt x="18323" y="2361"/>
                </a:lnTo>
                <a:lnTo>
                  <a:pt x="8794" y="8794"/>
                </a:lnTo>
                <a:lnTo>
                  <a:pt x="2361" y="18323"/>
                </a:lnTo>
                <a:lnTo>
                  <a:pt x="0" y="29972"/>
                </a:lnTo>
                <a:lnTo>
                  <a:pt x="0" y="149605"/>
                </a:lnTo>
                <a:lnTo>
                  <a:pt x="2361" y="161234"/>
                </a:lnTo>
                <a:lnTo>
                  <a:pt x="8794" y="170719"/>
                </a:lnTo>
                <a:lnTo>
                  <a:pt x="18323" y="177109"/>
                </a:lnTo>
                <a:lnTo>
                  <a:pt x="29972" y="179450"/>
                </a:lnTo>
                <a:lnTo>
                  <a:pt x="1211579" y="179450"/>
                </a:lnTo>
                <a:lnTo>
                  <a:pt x="1223208" y="177109"/>
                </a:lnTo>
                <a:lnTo>
                  <a:pt x="1232693" y="170719"/>
                </a:lnTo>
                <a:lnTo>
                  <a:pt x="1239083" y="161234"/>
                </a:lnTo>
                <a:lnTo>
                  <a:pt x="1241425" y="149605"/>
                </a:lnTo>
                <a:lnTo>
                  <a:pt x="1241425" y="29972"/>
                </a:lnTo>
                <a:lnTo>
                  <a:pt x="1239083" y="18323"/>
                </a:lnTo>
                <a:lnTo>
                  <a:pt x="1232693" y="8794"/>
                </a:lnTo>
                <a:lnTo>
                  <a:pt x="1223208" y="2361"/>
                </a:lnTo>
                <a:lnTo>
                  <a:pt x="1211579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940802" y="2143634"/>
            <a:ext cx="107823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Усть-Каменогорск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45022" y="1889762"/>
            <a:ext cx="1023619" cy="476884"/>
          </a:xfrm>
          <a:custGeom>
            <a:avLst/>
            <a:gdLst/>
            <a:ahLst/>
            <a:cxnLst/>
            <a:rect l="l" t="t" r="r" b="b"/>
            <a:pathLst>
              <a:path w="1023620" h="476885">
                <a:moveTo>
                  <a:pt x="0" y="476376"/>
                </a:moveTo>
                <a:lnTo>
                  <a:pt x="36782" y="431276"/>
                </a:lnTo>
                <a:lnTo>
                  <a:pt x="65659" y="390651"/>
                </a:lnTo>
                <a:lnTo>
                  <a:pt x="75358" y="357568"/>
                </a:lnTo>
                <a:lnTo>
                  <a:pt x="78999" y="342931"/>
                </a:lnTo>
                <a:lnTo>
                  <a:pt x="109392" y="314249"/>
                </a:lnTo>
                <a:lnTo>
                  <a:pt x="163966" y="287206"/>
                </a:lnTo>
                <a:lnTo>
                  <a:pt x="187705" y="276351"/>
                </a:lnTo>
                <a:lnTo>
                  <a:pt x="205966" y="267370"/>
                </a:lnTo>
                <a:lnTo>
                  <a:pt x="221487" y="259937"/>
                </a:lnTo>
                <a:lnTo>
                  <a:pt x="235390" y="254742"/>
                </a:lnTo>
                <a:lnTo>
                  <a:pt x="248792" y="252475"/>
                </a:lnTo>
                <a:lnTo>
                  <a:pt x="261421" y="254238"/>
                </a:lnTo>
                <a:lnTo>
                  <a:pt x="272859" y="259334"/>
                </a:lnTo>
                <a:lnTo>
                  <a:pt x="284011" y="265763"/>
                </a:lnTo>
                <a:lnTo>
                  <a:pt x="295782" y="271525"/>
                </a:lnTo>
                <a:lnTo>
                  <a:pt x="307679" y="276627"/>
                </a:lnTo>
                <a:lnTo>
                  <a:pt x="319516" y="281955"/>
                </a:lnTo>
                <a:lnTo>
                  <a:pt x="332376" y="286831"/>
                </a:lnTo>
                <a:lnTo>
                  <a:pt x="347344" y="290575"/>
                </a:lnTo>
                <a:lnTo>
                  <a:pt x="364255" y="293705"/>
                </a:lnTo>
                <a:lnTo>
                  <a:pt x="382619" y="296275"/>
                </a:lnTo>
                <a:lnTo>
                  <a:pt x="403316" y="297201"/>
                </a:lnTo>
                <a:lnTo>
                  <a:pt x="427227" y="295401"/>
                </a:lnTo>
                <a:lnTo>
                  <a:pt x="457033" y="289379"/>
                </a:lnTo>
                <a:lnTo>
                  <a:pt x="491458" y="280177"/>
                </a:lnTo>
                <a:lnTo>
                  <a:pt x="525454" y="270238"/>
                </a:lnTo>
                <a:lnTo>
                  <a:pt x="553974" y="262000"/>
                </a:lnTo>
                <a:lnTo>
                  <a:pt x="573555" y="256220"/>
                </a:lnTo>
                <a:lnTo>
                  <a:pt x="587660" y="251571"/>
                </a:lnTo>
                <a:lnTo>
                  <a:pt x="601337" y="247374"/>
                </a:lnTo>
                <a:lnTo>
                  <a:pt x="619632" y="242950"/>
                </a:lnTo>
                <a:lnTo>
                  <a:pt x="644610" y="238742"/>
                </a:lnTo>
                <a:lnTo>
                  <a:pt x="673338" y="234902"/>
                </a:lnTo>
                <a:lnTo>
                  <a:pt x="703375" y="230324"/>
                </a:lnTo>
                <a:lnTo>
                  <a:pt x="760295" y="215427"/>
                </a:lnTo>
                <a:lnTo>
                  <a:pt x="815417" y="194004"/>
                </a:lnTo>
                <a:lnTo>
                  <a:pt x="861714" y="167201"/>
                </a:lnTo>
                <a:lnTo>
                  <a:pt x="899187" y="134971"/>
                </a:lnTo>
                <a:lnTo>
                  <a:pt x="943998" y="89725"/>
                </a:lnTo>
                <a:lnTo>
                  <a:pt x="996195" y="31416"/>
                </a:lnTo>
                <a:lnTo>
                  <a:pt x="102336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80964" y="1907288"/>
            <a:ext cx="1007744" cy="463550"/>
          </a:xfrm>
          <a:custGeom>
            <a:avLst/>
            <a:gdLst/>
            <a:ahLst/>
            <a:cxnLst/>
            <a:rect l="l" t="t" r="r" b="b"/>
            <a:pathLst>
              <a:path w="1007745" h="463550">
                <a:moveTo>
                  <a:pt x="0" y="463550"/>
                </a:moveTo>
                <a:lnTo>
                  <a:pt x="38560" y="411210"/>
                </a:lnTo>
                <a:lnTo>
                  <a:pt x="68834" y="368300"/>
                </a:lnTo>
                <a:lnTo>
                  <a:pt x="78311" y="343741"/>
                </a:lnTo>
                <a:lnTo>
                  <a:pt x="82139" y="334706"/>
                </a:lnTo>
                <a:lnTo>
                  <a:pt x="117929" y="308240"/>
                </a:lnTo>
                <a:lnTo>
                  <a:pt x="183544" y="274593"/>
                </a:lnTo>
                <a:lnTo>
                  <a:pt x="212851" y="266700"/>
                </a:lnTo>
                <a:lnTo>
                  <a:pt x="234662" y="270581"/>
                </a:lnTo>
                <a:lnTo>
                  <a:pt x="252745" y="282606"/>
                </a:lnTo>
                <a:lnTo>
                  <a:pt x="271234" y="296203"/>
                </a:lnTo>
                <a:lnTo>
                  <a:pt x="294259" y="304800"/>
                </a:lnTo>
                <a:lnTo>
                  <a:pt x="323726" y="306951"/>
                </a:lnTo>
                <a:lnTo>
                  <a:pt x="357219" y="306006"/>
                </a:lnTo>
                <a:lnTo>
                  <a:pt x="392092" y="302871"/>
                </a:lnTo>
                <a:lnTo>
                  <a:pt x="425703" y="298450"/>
                </a:lnTo>
                <a:lnTo>
                  <a:pt x="458325" y="292149"/>
                </a:lnTo>
                <a:lnTo>
                  <a:pt x="491029" y="283765"/>
                </a:lnTo>
                <a:lnTo>
                  <a:pt x="522376" y="274786"/>
                </a:lnTo>
                <a:lnTo>
                  <a:pt x="550926" y="266700"/>
                </a:lnTo>
                <a:lnTo>
                  <a:pt x="575012" y="259909"/>
                </a:lnTo>
                <a:lnTo>
                  <a:pt x="595884" y="253618"/>
                </a:lnTo>
                <a:lnTo>
                  <a:pt x="616184" y="247519"/>
                </a:lnTo>
                <a:lnTo>
                  <a:pt x="638556" y="241300"/>
                </a:lnTo>
                <a:lnTo>
                  <a:pt x="664094" y="235295"/>
                </a:lnTo>
                <a:lnTo>
                  <a:pt x="691324" y="229457"/>
                </a:lnTo>
                <a:lnTo>
                  <a:pt x="718744" y="223190"/>
                </a:lnTo>
                <a:lnTo>
                  <a:pt x="769951" y="207732"/>
                </a:lnTo>
                <a:lnTo>
                  <a:pt x="817810" y="188968"/>
                </a:lnTo>
                <a:lnTo>
                  <a:pt x="856368" y="165441"/>
                </a:lnTo>
                <a:lnTo>
                  <a:pt x="885626" y="137152"/>
                </a:lnTo>
                <a:lnTo>
                  <a:pt x="920317" y="100768"/>
                </a:lnTo>
                <a:lnTo>
                  <a:pt x="960489" y="56195"/>
                </a:lnTo>
                <a:lnTo>
                  <a:pt x="987938" y="24949"/>
                </a:lnTo>
                <a:lnTo>
                  <a:pt x="1002524" y="6935"/>
                </a:lnTo>
                <a:lnTo>
                  <a:pt x="1007744" y="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16828" y="1856488"/>
            <a:ext cx="1037590" cy="485775"/>
          </a:xfrm>
          <a:custGeom>
            <a:avLst/>
            <a:gdLst/>
            <a:ahLst/>
            <a:cxnLst/>
            <a:rect l="l" t="t" r="r" b="b"/>
            <a:pathLst>
              <a:path w="1037590" h="485775">
                <a:moveTo>
                  <a:pt x="0" y="485775"/>
                </a:moveTo>
                <a:lnTo>
                  <a:pt x="35940" y="440721"/>
                </a:lnTo>
                <a:lnTo>
                  <a:pt x="65786" y="400050"/>
                </a:lnTo>
                <a:lnTo>
                  <a:pt x="79835" y="367077"/>
                </a:lnTo>
                <a:lnTo>
                  <a:pt x="86199" y="352454"/>
                </a:lnTo>
                <a:lnTo>
                  <a:pt x="119884" y="323986"/>
                </a:lnTo>
                <a:lnTo>
                  <a:pt x="175740" y="297320"/>
                </a:lnTo>
                <a:lnTo>
                  <a:pt x="201930" y="285750"/>
                </a:lnTo>
                <a:lnTo>
                  <a:pt x="224788" y="274657"/>
                </a:lnTo>
                <a:lnTo>
                  <a:pt x="246491" y="264064"/>
                </a:lnTo>
                <a:lnTo>
                  <a:pt x="267027" y="255996"/>
                </a:lnTo>
                <a:lnTo>
                  <a:pt x="286385" y="252475"/>
                </a:lnTo>
                <a:lnTo>
                  <a:pt x="304234" y="255440"/>
                </a:lnTo>
                <a:lnTo>
                  <a:pt x="320690" y="263429"/>
                </a:lnTo>
                <a:lnTo>
                  <a:pt x="336409" y="273085"/>
                </a:lnTo>
                <a:lnTo>
                  <a:pt x="352044" y="281050"/>
                </a:lnTo>
                <a:lnTo>
                  <a:pt x="366803" y="287224"/>
                </a:lnTo>
                <a:lnTo>
                  <a:pt x="380587" y="293195"/>
                </a:lnTo>
                <a:lnTo>
                  <a:pt x="395370" y="297856"/>
                </a:lnTo>
                <a:lnTo>
                  <a:pt x="413131" y="300100"/>
                </a:lnTo>
                <a:lnTo>
                  <a:pt x="434887" y="299180"/>
                </a:lnTo>
                <a:lnTo>
                  <a:pt x="459454" y="295878"/>
                </a:lnTo>
                <a:lnTo>
                  <a:pt x="511683" y="285750"/>
                </a:lnTo>
                <a:lnTo>
                  <a:pt x="564800" y="272081"/>
                </a:lnTo>
                <a:lnTo>
                  <a:pt x="592121" y="264336"/>
                </a:lnTo>
                <a:lnTo>
                  <a:pt x="619633" y="257175"/>
                </a:lnTo>
                <a:lnTo>
                  <a:pt x="647166" y="251428"/>
                </a:lnTo>
                <a:lnTo>
                  <a:pt x="674830" y="246443"/>
                </a:lnTo>
                <a:lnTo>
                  <a:pt x="703089" y="240887"/>
                </a:lnTo>
                <a:lnTo>
                  <a:pt x="764071" y="223948"/>
                </a:lnTo>
                <a:lnTo>
                  <a:pt x="830064" y="200564"/>
                </a:lnTo>
                <a:lnTo>
                  <a:pt x="883013" y="168443"/>
                </a:lnTo>
                <a:lnTo>
                  <a:pt x="922823" y="127490"/>
                </a:lnTo>
                <a:lnTo>
                  <a:pt x="943610" y="104775"/>
                </a:lnTo>
                <a:lnTo>
                  <a:pt x="966311" y="80527"/>
                </a:lnTo>
                <a:lnTo>
                  <a:pt x="989679" y="54625"/>
                </a:lnTo>
                <a:lnTo>
                  <a:pt x="1013475" y="27604"/>
                </a:lnTo>
                <a:lnTo>
                  <a:pt x="1037463" y="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61432" y="2176274"/>
            <a:ext cx="516636" cy="5227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31835" y="2247901"/>
            <a:ext cx="432816" cy="434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84975" y="1936497"/>
            <a:ext cx="431800" cy="292100"/>
          </a:xfrm>
          <a:custGeom>
            <a:avLst/>
            <a:gdLst/>
            <a:ahLst/>
            <a:cxnLst/>
            <a:rect l="l" t="t" r="r" b="b"/>
            <a:pathLst>
              <a:path w="431800" h="292100">
                <a:moveTo>
                  <a:pt x="0" y="0"/>
                </a:moveTo>
                <a:lnTo>
                  <a:pt x="31343" y="43969"/>
                </a:lnTo>
                <a:lnTo>
                  <a:pt x="67770" y="80851"/>
                </a:lnTo>
                <a:lnTo>
                  <a:pt x="79956" y="92303"/>
                </a:lnTo>
                <a:lnTo>
                  <a:pt x="89153" y="105410"/>
                </a:lnTo>
                <a:lnTo>
                  <a:pt x="92604" y="122066"/>
                </a:lnTo>
                <a:lnTo>
                  <a:pt x="92090" y="141033"/>
                </a:lnTo>
                <a:lnTo>
                  <a:pt x="92457" y="158952"/>
                </a:lnTo>
                <a:lnTo>
                  <a:pt x="98551" y="172465"/>
                </a:lnTo>
                <a:lnTo>
                  <a:pt x="113047" y="179887"/>
                </a:lnTo>
                <a:lnTo>
                  <a:pt x="132889" y="183261"/>
                </a:lnTo>
                <a:lnTo>
                  <a:pt x="154326" y="184824"/>
                </a:lnTo>
                <a:lnTo>
                  <a:pt x="173608" y="186816"/>
                </a:lnTo>
                <a:lnTo>
                  <a:pt x="222400" y="194764"/>
                </a:lnTo>
                <a:lnTo>
                  <a:pt x="248793" y="197992"/>
                </a:lnTo>
                <a:lnTo>
                  <a:pt x="258191" y="196341"/>
                </a:lnTo>
                <a:lnTo>
                  <a:pt x="266241" y="195681"/>
                </a:lnTo>
                <a:lnTo>
                  <a:pt x="275161" y="194579"/>
                </a:lnTo>
                <a:lnTo>
                  <a:pt x="284962" y="194359"/>
                </a:lnTo>
                <a:lnTo>
                  <a:pt x="295655" y="196341"/>
                </a:lnTo>
                <a:lnTo>
                  <a:pt x="308125" y="202203"/>
                </a:lnTo>
                <a:lnTo>
                  <a:pt x="322072" y="210756"/>
                </a:lnTo>
                <a:lnTo>
                  <a:pt x="335732" y="219309"/>
                </a:lnTo>
                <a:lnTo>
                  <a:pt x="347345" y="225171"/>
                </a:lnTo>
                <a:lnTo>
                  <a:pt x="355340" y="225581"/>
                </a:lnTo>
                <a:lnTo>
                  <a:pt x="361108" y="222742"/>
                </a:lnTo>
                <a:lnTo>
                  <a:pt x="367043" y="221116"/>
                </a:lnTo>
                <a:lnTo>
                  <a:pt x="375539" y="225171"/>
                </a:lnTo>
                <a:lnTo>
                  <a:pt x="387473" y="237771"/>
                </a:lnTo>
                <a:lnTo>
                  <a:pt x="401574" y="255968"/>
                </a:lnTo>
                <a:lnTo>
                  <a:pt x="416722" y="275498"/>
                </a:lnTo>
                <a:lnTo>
                  <a:pt x="431800" y="292100"/>
                </a:lnTo>
              </a:path>
            </a:pathLst>
          </a:custGeom>
          <a:ln w="130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35901" y="2295400"/>
            <a:ext cx="516255" cy="419100"/>
          </a:xfrm>
          <a:custGeom>
            <a:avLst/>
            <a:gdLst/>
            <a:ahLst/>
            <a:cxnLst/>
            <a:rect l="l" t="t" r="r" b="b"/>
            <a:pathLst>
              <a:path w="516254" h="419100">
                <a:moveTo>
                  <a:pt x="0" y="0"/>
                </a:moveTo>
                <a:lnTo>
                  <a:pt x="50339" y="19637"/>
                </a:lnTo>
                <a:lnTo>
                  <a:pt x="93725" y="42799"/>
                </a:lnTo>
                <a:lnTo>
                  <a:pt x="120999" y="72024"/>
                </a:lnTo>
                <a:lnTo>
                  <a:pt x="133195" y="88179"/>
                </a:lnTo>
                <a:lnTo>
                  <a:pt x="149987" y="104775"/>
                </a:lnTo>
                <a:lnTo>
                  <a:pt x="175123" y="122624"/>
                </a:lnTo>
                <a:lnTo>
                  <a:pt x="205438" y="141652"/>
                </a:lnTo>
                <a:lnTo>
                  <a:pt x="235015" y="160085"/>
                </a:lnTo>
                <a:lnTo>
                  <a:pt x="257937" y="176149"/>
                </a:lnTo>
                <a:lnTo>
                  <a:pt x="283618" y="206313"/>
                </a:lnTo>
                <a:lnTo>
                  <a:pt x="308038" y="257429"/>
                </a:lnTo>
                <a:lnTo>
                  <a:pt x="318563" y="279189"/>
                </a:lnTo>
                <a:lnTo>
                  <a:pt x="354103" y="321024"/>
                </a:lnTo>
                <a:lnTo>
                  <a:pt x="406038" y="362267"/>
                </a:lnTo>
                <a:lnTo>
                  <a:pt x="439773" y="381589"/>
                </a:lnTo>
                <a:lnTo>
                  <a:pt x="448182" y="380920"/>
                </a:lnTo>
                <a:lnTo>
                  <a:pt x="455259" y="379085"/>
                </a:lnTo>
                <a:lnTo>
                  <a:pt x="464312" y="381000"/>
                </a:lnTo>
                <a:lnTo>
                  <a:pt x="476047" y="387774"/>
                </a:lnTo>
                <a:lnTo>
                  <a:pt x="488759" y="396906"/>
                </a:lnTo>
                <a:lnTo>
                  <a:pt x="502138" y="407610"/>
                </a:lnTo>
                <a:lnTo>
                  <a:pt x="515874" y="419100"/>
                </a:lnTo>
              </a:path>
            </a:pathLst>
          </a:custGeom>
          <a:ln w="1301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64195" y="2535938"/>
            <a:ext cx="397764" cy="3977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2087" y="71501"/>
            <a:ext cx="2880360" cy="358775"/>
          </a:xfrm>
          <a:custGeom>
            <a:avLst/>
            <a:gdLst/>
            <a:ahLst/>
            <a:cxnLst/>
            <a:rect l="l" t="t" r="r" b="b"/>
            <a:pathLst>
              <a:path w="2880360" h="358775">
                <a:moveTo>
                  <a:pt x="2819971" y="0"/>
                </a:moveTo>
                <a:lnTo>
                  <a:pt x="59791" y="0"/>
                </a:lnTo>
                <a:lnTo>
                  <a:pt x="36518" y="4683"/>
                </a:lnTo>
                <a:lnTo>
                  <a:pt x="17513" y="17462"/>
                </a:lnTo>
                <a:lnTo>
                  <a:pt x="4698" y="36433"/>
                </a:lnTo>
                <a:lnTo>
                  <a:pt x="0" y="59690"/>
                </a:lnTo>
                <a:lnTo>
                  <a:pt x="0" y="298958"/>
                </a:lnTo>
                <a:lnTo>
                  <a:pt x="4698" y="322234"/>
                </a:lnTo>
                <a:lnTo>
                  <a:pt x="17513" y="341249"/>
                </a:lnTo>
                <a:lnTo>
                  <a:pt x="36518" y="354072"/>
                </a:lnTo>
                <a:lnTo>
                  <a:pt x="59791" y="358775"/>
                </a:lnTo>
                <a:lnTo>
                  <a:pt x="2819971" y="358775"/>
                </a:lnTo>
                <a:lnTo>
                  <a:pt x="2843248" y="354072"/>
                </a:lnTo>
                <a:lnTo>
                  <a:pt x="2862262" y="341249"/>
                </a:lnTo>
                <a:lnTo>
                  <a:pt x="2875085" y="322234"/>
                </a:lnTo>
                <a:lnTo>
                  <a:pt x="2879788" y="298958"/>
                </a:lnTo>
                <a:lnTo>
                  <a:pt x="2879788" y="59690"/>
                </a:lnTo>
                <a:lnTo>
                  <a:pt x="2875085" y="36433"/>
                </a:lnTo>
                <a:lnTo>
                  <a:pt x="2862262" y="17462"/>
                </a:lnTo>
                <a:lnTo>
                  <a:pt x="2843248" y="4683"/>
                </a:lnTo>
                <a:lnTo>
                  <a:pt x="2819971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4349" y="2671575"/>
            <a:ext cx="3281679" cy="671576"/>
          </a:xfrm>
          <a:custGeom>
            <a:avLst/>
            <a:gdLst/>
            <a:ahLst/>
            <a:cxnLst/>
            <a:rect l="l" t="t" r="r" b="b"/>
            <a:pathLst>
              <a:path w="3281679" h="1857375">
                <a:moveTo>
                  <a:pt x="2971952" y="0"/>
                </a:moveTo>
                <a:lnTo>
                  <a:pt x="309575" y="0"/>
                </a:lnTo>
                <a:lnTo>
                  <a:pt x="263826" y="3355"/>
                </a:lnTo>
                <a:lnTo>
                  <a:pt x="220163" y="13103"/>
                </a:lnTo>
                <a:lnTo>
                  <a:pt x="179063" y="28766"/>
                </a:lnTo>
                <a:lnTo>
                  <a:pt x="141005" y="49865"/>
                </a:lnTo>
                <a:lnTo>
                  <a:pt x="106468" y="75923"/>
                </a:lnTo>
                <a:lnTo>
                  <a:pt x="75931" y="106461"/>
                </a:lnTo>
                <a:lnTo>
                  <a:pt x="49872" y="141001"/>
                </a:lnTo>
                <a:lnTo>
                  <a:pt x="28771" y="179066"/>
                </a:lnTo>
                <a:lnTo>
                  <a:pt x="13106" y="220177"/>
                </a:lnTo>
                <a:lnTo>
                  <a:pt x="3356" y="263856"/>
                </a:lnTo>
                <a:lnTo>
                  <a:pt x="0" y="309625"/>
                </a:lnTo>
                <a:lnTo>
                  <a:pt x="0" y="1547749"/>
                </a:lnTo>
                <a:lnTo>
                  <a:pt x="3356" y="1593518"/>
                </a:lnTo>
                <a:lnTo>
                  <a:pt x="13106" y="1637197"/>
                </a:lnTo>
                <a:lnTo>
                  <a:pt x="28771" y="1678308"/>
                </a:lnTo>
                <a:lnTo>
                  <a:pt x="49872" y="1716373"/>
                </a:lnTo>
                <a:lnTo>
                  <a:pt x="75931" y="1750913"/>
                </a:lnTo>
                <a:lnTo>
                  <a:pt x="106468" y="1781451"/>
                </a:lnTo>
                <a:lnTo>
                  <a:pt x="141005" y="1807509"/>
                </a:lnTo>
                <a:lnTo>
                  <a:pt x="179063" y="1828608"/>
                </a:lnTo>
                <a:lnTo>
                  <a:pt x="220163" y="1844271"/>
                </a:lnTo>
                <a:lnTo>
                  <a:pt x="263826" y="1854019"/>
                </a:lnTo>
                <a:lnTo>
                  <a:pt x="309575" y="1857375"/>
                </a:lnTo>
                <a:lnTo>
                  <a:pt x="2971952" y="1857375"/>
                </a:lnTo>
                <a:lnTo>
                  <a:pt x="3017721" y="1854019"/>
                </a:lnTo>
                <a:lnTo>
                  <a:pt x="3061401" y="1844271"/>
                </a:lnTo>
                <a:lnTo>
                  <a:pt x="3102512" y="1828608"/>
                </a:lnTo>
                <a:lnTo>
                  <a:pt x="3140576" y="1807509"/>
                </a:lnTo>
                <a:lnTo>
                  <a:pt x="3175117" y="1781451"/>
                </a:lnTo>
                <a:lnTo>
                  <a:pt x="3205655" y="1750913"/>
                </a:lnTo>
                <a:lnTo>
                  <a:pt x="3231712" y="1716373"/>
                </a:lnTo>
                <a:lnTo>
                  <a:pt x="3252811" y="1678308"/>
                </a:lnTo>
                <a:lnTo>
                  <a:pt x="3268474" y="1637197"/>
                </a:lnTo>
                <a:lnTo>
                  <a:pt x="3278222" y="1593518"/>
                </a:lnTo>
                <a:lnTo>
                  <a:pt x="3281578" y="1547749"/>
                </a:lnTo>
                <a:lnTo>
                  <a:pt x="3281578" y="309625"/>
                </a:lnTo>
                <a:lnTo>
                  <a:pt x="3278222" y="263856"/>
                </a:lnTo>
                <a:lnTo>
                  <a:pt x="3268474" y="220177"/>
                </a:lnTo>
                <a:lnTo>
                  <a:pt x="3252811" y="179066"/>
                </a:lnTo>
                <a:lnTo>
                  <a:pt x="3231712" y="141001"/>
                </a:lnTo>
                <a:lnTo>
                  <a:pt x="3205655" y="106461"/>
                </a:lnTo>
                <a:lnTo>
                  <a:pt x="3175117" y="75923"/>
                </a:lnTo>
                <a:lnTo>
                  <a:pt x="3140576" y="49865"/>
                </a:lnTo>
                <a:lnTo>
                  <a:pt x="3102512" y="28766"/>
                </a:lnTo>
                <a:lnTo>
                  <a:pt x="3061401" y="13103"/>
                </a:lnTo>
                <a:lnTo>
                  <a:pt x="3017721" y="3355"/>
                </a:lnTo>
                <a:lnTo>
                  <a:pt x="2971952" y="0"/>
                </a:lnTo>
                <a:close/>
              </a:path>
            </a:pathLst>
          </a:custGeom>
          <a:solidFill>
            <a:srgbClr val="C5D9F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4349" y="2671574"/>
            <a:ext cx="3281679" cy="643001"/>
          </a:xfrm>
          <a:custGeom>
            <a:avLst/>
            <a:gdLst/>
            <a:ahLst/>
            <a:cxnLst/>
            <a:rect l="l" t="t" r="r" b="b"/>
            <a:pathLst>
              <a:path w="3281679" h="1857375">
                <a:moveTo>
                  <a:pt x="0" y="309625"/>
                </a:moveTo>
                <a:lnTo>
                  <a:pt x="3356" y="263856"/>
                </a:lnTo>
                <a:lnTo>
                  <a:pt x="13106" y="220177"/>
                </a:lnTo>
                <a:lnTo>
                  <a:pt x="28771" y="179066"/>
                </a:lnTo>
                <a:lnTo>
                  <a:pt x="49872" y="141001"/>
                </a:lnTo>
                <a:lnTo>
                  <a:pt x="75931" y="106461"/>
                </a:lnTo>
                <a:lnTo>
                  <a:pt x="106468" y="75923"/>
                </a:lnTo>
                <a:lnTo>
                  <a:pt x="141005" y="49865"/>
                </a:lnTo>
                <a:lnTo>
                  <a:pt x="179063" y="28766"/>
                </a:lnTo>
                <a:lnTo>
                  <a:pt x="220163" y="13103"/>
                </a:lnTo>
                <a:lnTo>
                  <a:pt x="263826" y="3355"/>
                </a:lnTo>
                <a:lnTo>
                  <a:pt x="309575" y="0"/>
                </a:lnTo>
                <a:lnTo>
                  <a:pt x="2971952" y="0"/>
                </a:lnTo>
                <a:lnTo>
                  <a:pt x="3017721" y="3355"/>
                </a:lnTo>
                <a:lnTo>
                  <a:pt x="3061401" y="13103"/>
                </a:lnTo>
                <a:lnTo>
                  <a:pt x="3102512" y="28766"/>
                </a:lnTo>
                <a:lnTo>
                  <a:pt x="3140576" y="49865"/>
                </a:lnTo>
                <a:lnTo>
                  <a:pt x="3175117" y="75923"/>
                </a:lnTo>
                <a:lnTo>
                  <a:pt x="3205655" y="106461"/>
                </a:lnTo>
                <a:lnTo>
                  <a:pt x="3231712" y="141001"/>
                </a:lnTo>
                <a:lnTo>
                  <a:pt x="3252811" y="179066"/>
                </a:lnTo>
                <a:lnTo>
                  <a:pt x="3268474" y="220177"/>
                </a:lnTo>
                <a:lnTo>
                  <a:pt x="3278222" y="263856"/>
                </a:lnTo>
                <a:lnTo>
                  <a:pt x="3281578" y="309625"/>
                </a:lnTo>
                <a:lnTo>
                  <a:pt x="3281578" y="1547749"/>
                </a:lnTo>
                <a:lnTo>
                  <a:pt x="3278222" y="1593518"/>
                </a:lnTo>
                <a:lnTo>
                  <a:pt x="3268474" y="1637197"/>
                </a:lnTo>
                <a:lnTo>
                  <a:pt x="3252811" y="1678308"/>
                </a:lnTo>
                <a:lnTo>
                  <a:pt x="3231712" y="1716373"/>
                </a:lnTo>
                <a:lnTo>
                  <a:pt x="3205655" y="1750913"/>
                </a:lnTo>
                <a:lnTo>
                  <a:pt x="3175117" y="1781451"/>
                </a:lnTo>
                <a:lnTo>
                  <a:pt x="3140576" y="1807509"/>
                </a:lnTo>
                <a:lnTo>
                  <a:pt x="3102512" y="1828608"/>
                </a:lnTo>
                <a:lnTo>
                  <a:pt x="3061401" y="1844271"/>
                </a:lnTo>
                <a:lnTo>
                  <a:pt x="3017721" y="1854019"/>
                </a:lnTo>
                <a:lnTo>
                  <a:pt x="2971952" y="1857375"/>
                </a:lnTo>
                <a:lnTo>
                  <a:pt x="309575" y="1857375"/>
                </a:lnTo>
                <a:lnTo>
                  <a:pt x="263826" y="1854019"/>
                </a:lnTo>
                <a:lnTo>
                  <a:pt x="220163" y="1844271"/>
                </a:lnTo>
                <a:lnTo>
                  <a:pt x="179063" y="1828608"/>
                </a:lnTo>
                <a:lnTo>
                  <a:pt x="141005" y="1807509"/>
                </a:lnTo>
                <a:lnTo>
                  <a:pt x="106468" y="1781451"/>
                </a:lnTo>
                <a:lnTo>
                  <a:pt x="75931" y="1750913"/>
                </a:lnTo>
                <a:lnTo>
                  <a:pt x="49872" y="1716373"/>
                </a:lnTo>
                <a:lnTo>
                  <a:pt x="28771" y="1678308"/>
                </a:lnTo>
                <a:lnTo>
                  <a:pt x="13106" y="1637197"/>
                </a:lnTo>
                <a:lnTo>
                  <a:pt x="3356" y="1593518"/>
                </a:lnTo>
                <a:lnTo>
                  <a:pt x="0" y="1547749"/>
                </a:lnTo>
                <a:lnTo>
                  <a:pt x="0" y="309625"/>
                </a:lnTo>
                <a:close/>
              </a:path>
            </a:pathLst>
          </a:custGeom>
          <a:ln w="6350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28547" y="2746250"/>
            <a:ext cx="305181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2570" indent="52578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Астана-Павлодар - 454 км  </a:t>
            </a:r>
            <a:r>
              <a:rPr sz="1400" dirty="0">
                <a:solidFill>
                  <a:srgbClr val="585858"/>
                </a:solidFill>
                <a:latin typeface="Impact"/>
                <a:cs typeface="Impact"/>
              </a:rPr>
              <a:t>Период реализации: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2013-2017</a:t>
            </a:r>
            <a:r>
              <a:rPr sz="1400" spc="-10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1400" dirty="0" err="1" smtClean="0">
                <a:solidFill>
                  <a:srgbClr val="001F5F"/>
                </a:solidFill>
                <a:latin typeface="Impact"/>
                <a:cs typeface="Impact"/>
              </a:rPr>
              <a:t>годы</a:t>
            </a:r>
            <a:endParaRPr sz="1400" dirty="0">
              <a:latin typeface="Impact"/>
              <a:cs typeface="Impac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92626" y="2129410"/>
            <a:ext cx="2211070" cy="851535"/>
          </a:xfrm>
          <a:custGeom>
            <a:avLst/>
            <a:gdLst/>
            <a:ahLst/>
            <a:cxnLst/>
            <a:rect l="l" t="t" r="r" b="b"/>
            <a:pathLst>
              <a:path w="2211070" h="851535">
                <a:moveTo>
                  <a:pt x="2135819" y="26757"/>
                </a:moveTo>
                <a:lnTo>
                  <a:pt x="0" y="833247"/>
                </a:lnTo>
                <a:lnTo>
                  <a:pt x="6731" y="851153"/>
                </a:lnTo>
                <a:lnTo>
                  <a:pt x="2142555" y="44615"/>
                </a:lnTo>
                <a:lnTo>
                  <a:pt x="2135819" y="26757"/>
                </a:lnTo>
                <a:close/>
              </a:path>
              <a:path w="2211070" h="851535">
                <a:moveTo>
                  <a:pt x="2198110" y="22225"/>
                </a:moveTo>
                <a:lnTo>
                  <a:pt x="2147824" y="22225"/>
                </a:lnTo>
                <a:lnTo>
                  <a:pt x="2154428" y="40132"/>
                </a:lnTo>
                <a:lnTo>
                  <a:pt x="2142555" y="44615"/>
                </a:lnTo>
                <a:lnTo>
                  <a:pt x="2152650" y="71374"/>
                </a:lnTo>
                <a:lnTo>
                  <a:pt x="2198110" y="22225"/>
                </a:lnTo>
                <a:close/>
              </a:path>
              <a:path w="2211070" h="851535">
                <a:moveTo>
                  <a:pt x="2147824" y="22225"/>
                </a:moveTo>
                <a:lnTo>
                  <a:pt x="2135819" y="26757"/>
                </a:lnTo>
                <a:lnTo>
                  <a:pt x="2142555" y="44615"/>
                </a:lnTo>
                <a:lnTo>
                  <a:pt x="2154428" y="40132"/>
                </a:lnTo>
                <a:lnTo>
                  <a:pt x="2147824" y="22225"/>
                </a:lnTo>
                <a:close/>
              </a:path>
              <a:path w="2211070" h="851535">
                <a:moveTo>
                  <a:pt x="2125726" y="0"/>
                </a:moveTo>
                <a:lnTo>
                  <a:pt x="2135819" y="26757"/>
                </a:lnTo>
                <a:lnTo>
                  <a:pt x="2147824" y="22225"/>
                </a:lnTo>
                <a:lnTo>
                  <a:pt x="2198110" y="22225"/>
                </a:lnTo>
                <a:lnTo>
                  <a:pt x="2210562" y="8762"/>
                </a:lnTo>
                <a:lnTo>
                  <a:pt x="2125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29251" y="3614550"/>
            <a:ext cx="3643629" cy="750252"/>
          </a:xfrm>
          <a:custGeom>
            <a:avLst/>
            <a:gdLst/>
            <a:ahLst/>
            <a:cxnLst/>
            <a:rect l="l" t="t" r="r" b="b"/>
            <a:pathLst>
              <a:path w="3643629" h="1500504">
                <a:moveTo>
                  <a:pt x="3393185" y="0"/>
                </a:moveTo>
                <a:lnTo>
                  <a:pt x="249936" y="0"/>
                </a:lnTo>
                <a:lnTo>
                  <a:pt x="205006" y="4026"/>
                </a:lnTo>
                <a:lnTo>
                  <a:pt x="162719" y="15636"/>
                </a:lnTo>
                <a:lnTo>
                  <a:pt x="123782" y="34125"/>
                </a:lnTo>
                <a:lnTo>
                  <a:pt x="88900" y="58788"/>
                </a:lnTo>
                <a:lnTo>
                  <a:pt x="58777" y="88921"/>
                </a:lnTo>
                <a:lnTo>
                  <a:pt x="34120" y="123820"/>
                </a:lnTo>
                <a:lnTo>
                  <a:pt x="15635" y="162779"/>
                </a:lnTo>
                <a:lnTo>
                  <a:pt x="4026" y="205095"/>
                </a:lnTo>
                <a:lnTo>
                  <a:pt x="0" y="250062"/>
                </a:lnTo>
                <a:lnTo>
                  <a:pt x="0" y="1250188"/>
                </a:lnTo>
                <a:lnTo>
                  <a:pt x="4026" y="1295120"/>
                </a:lnTo>
                <a:lnTo>
                  <a:pt x="15635" y="1337413"/>
                </a:lnTo>
                <a:lnTo>
                  <a:pt x="34120" y="1376361"/>
                </a:lnTo>
                <a:lnTo>
                  <a:pt x="58777" y="1411255"/>
                </a:lnTo>
                <a:lnTo>
                  <a:pt x="88900" y="1441390"/>
                </a:lnTo>
                <a:lnTo>
                  <a:pt x="123782" y="1466059"/>
                </a:lnTo>
                <a:lnTo>
                  <a:pt x="162719" y="1484555"/>
                </a:lnTo>
                <a:lnTo>
                  <a:pt x="205006" y="1496171"/>
                </a:lnTo>
                <a:lnTo>
                  <a:pt x="249936" y="1500200"/>
                </a:lnTo>
                <a:lnTo>
                  <a:pt x="3393185" y="1500200"/>
                </a:lnTo>
                <a:lnTo>
                  <a:pt x="3438153" y="1496171"/>
                </a:lnTo>
                <a:lnTo>
                  <a:pt x="3480469" y="1484555"/>
                </a:lnTo>
                <a:lnTo>
                  <a:pt x="3519428" y="1466059"/>
                </a:lnTo>
                <a:lnTo>
                  <a:pt x="3554327" y="1441390"/>
                </a:lnTo>
                <a:lnTo>
                  <a:pt x="3584460" y="1411255"/>
                </a:lnTo>
                <a:lnTo>
                  <a:pt x="3609123" y="1376361"/>
                </a:lnTo>
                <a:lnTo>
                  <a:pt x="3627612" y="1337413"/>
                </a:lnTo>
                <a:lnTo>
                  <a:pt x="3639222" y="1295120"/>
                </a:lnTo>
                <a:lnTo>
                  <a:pt x="3643249" y="1250188"/>
                </a:lnTo>
                <a:lnTo>
                  <a:pt x="3643249" y="250062"/>
                </a:lnTo>
                <a:lnTo>
                  <a:pt x="3639222" y="205095"/>
                </a:lnTo>
                <a:lnTo>
                  <a:pt x="3627612" y="162779"/>
                </a:lnTo>
                <a:lnTo>
                  <a:pt x="3609123" y="123820"/>
                </a:lnTo>
                <a:lnTo>
                  <a:pt x="3584460" y="88921"/>
                </a:lnTo>
                <a:lnTo>
                  <a:pt x="3554327" y="58788"/>
                </a:lnTo>
                <a:lnTo>
                  <a:pt x="3519428" y="34125"/>
                </a:lnTo>
                <a:lnTo>
                  <a:pt x="3480469" y="15636"/>
                </a:lnTo>
                <a:lnTo>
                  <a:pt x="3438153" y="4026"/>
                </a:lnTo>
                <a:lnTo>
                  <a:pt x="3393185" y="0"/>
                </a:lnTo>
                <a:close/>
              </a:path>
            </a:pathLst>
          </a:custGeom>
          <a:solidFill>
            <a:srgbClr val="C5D9F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29251" y="3614549"/>
            <a:ext cx="3643629" cy="750253"/>
          </a:xfrm>
          <a:custGeom>
            <a:avLst/>
            <a:gdLst/>
            <a:ahLst/>
            <a:cxnLst/>
            <a:rect l="l" t="t" r="r" b="b"/>
            <a:pathLst>
              <a:path w="3643629" h="1500504">
                <a:moveTo>
                  <a:pt x="0" y="250062"/>
                </a:moveTo>
                <a:lnTo>
                  <a:pt x="4026" y="205095"/>
                </a:lnTo>
                <a:lnTo>
                  <a:pt x="15635" y="162779"/>
                </a:lnTo>
                <a:lnTo>
                  <a:pt x="34120" y="123820"/>
                </a:lnTo>
                <a:lnTo>
                  <a:pt x="58777" y="88921"/>
                </a:lnTo>
                <a:lnTo>
                  <a:pt x="88900" y="58788"/>
                </a:lnTo>
                <a:lnTo>
                  <a:pt x="123782" y="34125"/>
                </a:lnTo>
                <a:lnTo>
                  <a:pt x="162719" y="15636"/>
                </a:lnTo>
                <a:lnTo>
                  <a:pt x="205006" y="4026"/>
                </a:lnTo>
                <a:lnTo>
                  <a:pt x="249936" y="0"/>
                </a:lnTo>
                <a:lnTo>
                  <a:pt x="3393185" y="0"/>
                </a:lnTo>
                <a:lnTo>
                  <a:pt x="3438153" y="4026"/>
                </a:lnTo>
                <a:lnTo>
                  <a:pt x="3480469" y="15636"/>
                </a:lnTo>
                <a:lnTo>
                  <a:pt x="3519428" y="34125"/>
                </a:lnTo>
                <a:lnTo>
                  <a:pt x="3554327" y="58788"/>
                </a:lnTo>
                <a:lnTo>
                  <a:pt x="3584460" y="88921"/>
                </a:lnTo>
                <a:lnTo>
                  <a:pt x="3609123" y="123820"/>
                </a:lnTo>
                <a:lnTo>
                  <a:pt x="3627612" y="162779"/>
                </a:lnTo>
                <a:lnTo>
                  <a:pt x="3639222" y="205095"/>
                </a:lnTo>
                <a:lnTo>
                  <a:pt x="3643249" y="250062"/>
                </a:lnTo>
                <a:lnTo>
                  <a:pt x="3643249" y="1250188"/>
                </a:lnTo>
                <a:lnTo>
                  <a:pt x="3639222" y="1295120"/>
                </a:lnTo>
                <a:lnTo>
                  <a:pt x="3627612" y="1337413"/>
                </a:lnTo>
                <a:lnTo>
                  <a:pt x="3609123" y="1376361"/>
                </a:lnTo>
                <a:lnTo>
                  <a:pt x="3584460" y="1411255"/>
                </a:lnTo>
                <a:lnTo>
                  <a:pt x="3554327" y="1441390"/>
                </a:lnTo>
                <a:lnTo>
                  <a:pt x="3519428" y="1466059"/>
                </a:lnTo>
                <a:lnTo>
                  <a:pt x="3480469" y="1484555"/>
                </a:lnTo>
                <a:lnTo>
                  <a:pt x="3438153" y="1496171"/>
                </a:lnTo>
                <a:lnTo>
                  <a:pt x="3393185" y="1500200"/>
                </a:lnTo>
                <a:lnTo>
                  <a:pt x="249936" y="1500200"/>
                </a:lnTo>
                <a:lnTo>
                  <a:pt x="205006" y="1496171"/>
                </a:lnTo>
                <a:lnTo>
                  <a:pt x="162719" y="1484555"/>
                </a:lnTo>
                <a:lnTo>
                  <a:pt x="123782" y="1466059"/>
                </a:lnTo>
                <a:lnTo>
                  <a:pt x="88900" y="1441390"/>
                </a:lnTo>
                <a:lnTo>
                  <a:pt x="58777" y="1411255"/>
                </a:lnTo>
                <a:lnTo>
                  <a:pt x="34120" y="1376361"/>
                </a:lnTo>
                <a:lnTo>
                  <a:pt x="15635" y="1337413"/>
                </a:lnTo>
                <a:lnTo>
                  <a:pt x="4026" y="1295120"/>
                </a:lnTo>
                <a:lnTo>
                  <a:pt x="0" y="1250188"/>
                </a:lnTo>
                <a:lnTo>
                  <a:pt x="0" y="250062"/>
                </a:lnTo>
                <a:close/>
              </a:path>
            </a:pathLst>
          </a:custGeom>
          <a:ln w="6350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997577" y="3724531"/>
            <a:ext cx="35083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Impact"/>
                <a:cs typeface="Impact"/>
              </a:rPr>
              <a:t>Павлодар-Семей-Калбатау-Оскемен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– 564 км  </a:t>
            </a:r>
            <a:r>
              <a:rPr sz="1400" dirty="0">
                <a:solidFill>
                  <a:srgbClr val="585858"/>
                </a:solidFill>
                <a:latin typeface="Impact"/>
                <a:cs typeface="Impact"/>
              </a:rPr>
              <a:t>Период реализации: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2013-2020 </a:t>
            </a:r>
            <a:r>
              <a:rPr sz="1400" dirty="0" err="1" smtClean="0">
                <a:solidFill>
                  <a:srgbClr val="001F5F"/>
                </a:solidFill>
                <a:latin typeface="Impact"/>
                <a:cs typeface="Impact"/>
              </a:rPr>
              <a:t>годы</a:t>
            </a:r>
            <a:endParaRPr sz="1400" dirty="0">
              <a:latin typeface="Impact"/>
              <a:cs typeface="Impac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193026" y="2198499"/>
            <a:ext cx="176530" cy="114300"/>
          </a:xfrm>
          <a:custGeom>
            <a:avLst/>
            <a:gdLst/>
            <a:ahLst/>
            <a:cxnLst/>
            <a:rect l="l" t="t" r="r" b="b"/>
            <a:pathLst>
              <a:path w="176529" h="114300">
                <a:moveTo>
                  <a:pt x="0" y="0"/>
                </a:moveTo>
                <a:lnTo>
                  <a:pt x="36147" y="31194"/>
                </a:lnTo>
                <a:lnTo>
                  <a:pt x="76580" y="60960"/>
                </a:lnTo>
                <a:lnTo>
                  <a:pt x="124221" y="88344"/>
                </a:lnTo>
                <a:lnTo>
                  <a:pt x="149929" y="101411"/>
                </a:lnTo>
                <a:lnTo>
                  <a:pt x="176149" y="114300"/>
                </a:lnTo>
              </a:path>
            </a:pathLst>
          </a:custGeom>
          <a:ln w="130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15125" y="1835025"/>
            <a:ext cx="1101725" cy="850900"/>
          </a:xfrm>
          <a:custGeom>
            <a:avLst/>
            <a:gdLst/>
            <a:ahLst/>
            <a:cxnLst/>
            <a:rect l="l" t="t" r="r" b="b"/>
            <a:pathLst>
              <a:path w="1101725" h="850900">
                <a:moveTo>
                  <a:pt x="0" y="0"/>
                </a:moveTo>
                <a:lnTo>
                  <a:pt x="23050" y="31702"/>
                </a:lnTo>
                <a:lnTo>
                  <a:pt x="51946" y="79476"/>
                </a:lnTo>
                <a:lnTo>
                  <a:pt x="58674" y="95583"/>
                </a:lnTo>
                <a:lnTo>
                  <a:pt x="65782" y="111523"/>
                </a:lnTo>
                <a:lnTo>
                  <a:pt x="75056" y="127000"/>
                </a:lnTo>
                <a:lnTo>
                  <a:pt x="87975" y="141108"/>
                </a:lnTo>
                <a:lnTo>
                  <a:pt x="103250" y="154336"/>
                </a:lnTo>
                <a:lnTo>
                  <a:pt x="118526" y="168183"/>
                </a:lnTo>
                <a:lnTo>
                  <a:pt x="131445" y="184150"/>
                </a:lnTo>
                <a:lnTo>
                  <a:pt x="139132" y="204174"/>
                </a:lnTo>
                <a:lnTo>
                  <a:pt x="143605" y="226996"/>
                </a:lnTo>
                <a:lnTo>
                  <a:pt x="149840" y="249033"/>
                </a:lnTo>
                <a:lnTo>
                  <a:pt x="185344" y="278804"/>
                </a:lnTo>
                <a:lnTo>
                  <a:pt x="245788" y="293489"/>
                </a:lnTo>
                <a:lnTo>
                  <a:pt x="303647" y="300924"/>
                </a:lnTo>
                <a:lnTo>
                  <a:pt x="332152" y="300815"/>
                </a:lnTo>
                <a:lnTo>
                  <a:pt x="358919" y="301111"/>
                </a:lnTo>
                <a:lnTo>
                  <a:pt x="381889" y="304800"/>
                </a:lnTo>
                <a:lnTo>
                  <a:pt x="398127" y="312441"/>
                </a:lnTo>
                <a:lnTo>
                  <a:pt x="409590" y="322595"/>
                </a:lnTo>
                <a:lnTo>
                  <a:pt x="421268" y="334964"/>
                </a:lnTo>
                <a:lnTo>
                  <a:pt x="438150" y="349250"/>
                </a:lnTo>
                <a:lnTo>
                  <a:pt x="467645" y="369621"/>
                </a:lnTo>
                <a:lnTo>
                  <a:pt x="505047" y="394874"/>
                </a:lnTo>
                <a:lnTo>
                  <a:pt x="537162" y="416365"/>
                </a:lnTo>
                <a:lnTo>
                  <a:pt x="550799" y="425450"/>
                </a:lnTo>
                <a:lnTo>
                  <a:pt x="570636" y="439156"/>
                </a:lnTo>
                <a:lnTo>
                  <a:pt x="603216" y="461900"/>
                </a:lnTo>
                <a:lnTo>
                  <a:pt x="658272" y="494791"/>
                </a:lnTo>
                <a:lnTo>
                  <a:pt x="696753" y="515905"/>
                </a:lnTo>
                <a:lnTo>
                  <a:pt x="735853" y="537829"/>
                </a:lnTo>
                <a:lnTo>
                  <a:pt x="770001" y="558800"/>
                </a:lnTo>
                <a:lnTo>
                  <a:pt x="821594" y="595280"/>
                </a:lnTo>
                <a:lnTo>
                  <a:pt x="863853" y="635000"/>
                </a:lnTo>
                <a:lnTo>
                  <a:pt x="898699" y="688546"/>
                </a:lnTo>
                <a:lnTo>
                  <a:pt x="914771" y="716992"/>
                </a:lnTo>
                <a:lnTo>
                  <a:pt x="932688" y="742950"/>
                </a:lnTo>
                <a:lnTo>
                  <a:pt x="975741" y="789368"/>
                </a:lnTo>
                <a:lnTo>
                  <a:pt x="1020318" y="825500"/>
                </a:lnTo>
                <a:lnTo>
                  <a:pt x="1061640" y="843486"/>
                </a:lnTo>
                <a:lnTo>
                  <a:pt x="1081772" y="847842"/>
                </a:lnTo>
                <a:lnTo>
                  <a:pt x="1101725" y="85090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6704" y="2127506"/>
            <a:ext cx="432816" cy="434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98335" y="1656590"/>
            <a:ext cx="432815" cy="434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41794" y="2260475"/>
            <a:ext cx="438784" cy="1356995"/>
          </a:xfrm>
          <a:custGeom>
            <a:avLst/>
            <a:gdLst/>
            <a:ahLst/>
            <a:cxnLst/>
            <a:rect l="l" t="t" r="r" b="b"/>
            <a:pathLst>
              <a:path w="438784" h="1356995">
                <a:moveTo>
                  <a:pt x="392752" y="70115"/>
                </a:moveTo>
                <a:lnTo>
                  <a:pt x="0" y="1351280"/>
                </a:lnTo>
                <a:lnTo>
                  <a:pt x="18160" y="1356868"/>
                </a:lnTo>
                <a:lnTo>
                  <a:pt x="410919" y="75685"/>
                </a:lnTo>
                <a:lnTo>
                  <a:pt x="392752" y="70115"/>
                </a:lnTo>
                <a:close/>
              </a:path>
              <a:path w="438784" h="1356995">
                <a:moveTo>
                  <a:pt x="433890" y="57912"/>
                </a:moveTo>
                <a:lnTo>
                  <a:pt x="396494" y="57912"/>
                </a:lnTo>
                <a:lnTo>
                  <a:pt x="414654" y="63500"/>
                </a:lnTo>
                <a:lnTo>
                  <a:pt x="410919" y="75685"/>
                </a:lnTo>
                <a:lnTo>
                  <a:pt x="438276" y="84074"/>
                </a:lnTo>
                <a:lnTo>
                  <a:pt x="433890" y="57912"/>
                </a:lnTo>
                <a:close/>
              </a:path>
              <a:path w="438784" h="1356995">
                <a:moveTo>
                  <a:pt x="396494" y="57912"/>
                </a:moveTo>
                <a:lnTo>
                  <a:pt x="392752" y="70115"/>
                </a:lnTo>
                <a:lnTo>
                  <a:pt x="410919" y="75685"/>
                </a:lnTo>
                <a:lnTo>
                  <a:pt x="414654" y="63500"/>
                </a:lnTo>
                <a:lnTo>
                  <a:pt x="396494" y="57912"/>
                </a:lnTo>
                <a:close/>
              </a:path>
              <a:path w="438784" h="1356995">
                <a:moveTo>
                  <a:pt x="424179" y="0"/>
                </a:moveTo>
                <a:lnTo>
                  <a:pt x="365378" y="61722"/>
                </a:lnTo>
                <a:lnTo>
                  <a:pt x="392752" y="70115"/>
                </a:lnTo>
                <a:lnTo>
                  <a:pt x="396494" y="57912"/>
                </a:lnTo>
                <a:lnTo>
                  <a:pt x="433890" y="57912"/>
                </a:lnTo>
                <a:lnTo>
                  <a:pt x="424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21691" y="126872"/>
            <a:ext cx="3430904" cy="4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7705">
              <a:lnSpc>
                <a:spcPct val="100000"/>
              </a:lnSpc>
            </a:pPr>
            <a:r>
              <a:rPr sz="1600" spc="-5" dirty="0" err="1" smtClean="0">
                <a:solidFill>
                  <a:srgbClr val="FFFFFF"/>
                </a:solidFill>
                <a:latin typeface="Impact"/>
                <a:cs typeface="Impact"/>
              </a:rPr>
              <a:t>Центр</a:t>
            </a:r>
            <a:r>
              <a:rPr sz="1600" spc="-5" dirty="0" smtClean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Impact"/>
                <a:cs typeface="Impact"/>
              </a:rPr>
              <a:t>-</a:t>
            </a:r>
            <a:r>
              <a:rPr sz="1600" spc="-40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Impact"/>
                <a:cs typeface="Impact"/>
              </a:rPr>
              <a:t>Восток</a:t>
            </a:r>
            <a:endParaRPr sz="1600" dirty="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572250" y="5796915"/>
            <a:ext cx="2484120" cy="756285"/>
          </a:xfrm>
          <a:custGeom>
            <a:avLst/>
            <a:gdLst/>
            <a:ahLst/>
            <a:cxnLst/>
            <a:rect l="l" t="t" r="r" b="b"/>
            <a:pathLst>
              <a:path w="2484120" h="756284">
                <a:moveTo>
                  <a:pt x="0" y="756005"/>
                </a:moveTo>
                <a:lnTo>
                  <a:pt x="2483993" y="756005"/>
                </a:lnTo>
                <a:lnTo>
                  <a:pt x="2483993" y="0"/>
                </a:lnTo>
                <a:lnTo>
                  <a:pt x="0" y="0"/>
                </a:lnTo>
                <a:lnTo>
                  <a:pt x="0" y="756005"/>
                </a:lnTo>
                <a:close/>
              </a:path>
            </a:pathLst>
          </a:custGeom>
          <a:solidFill>
            <a:srgbClr val="FFFFFF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234173" y="5802595"/>
            <a:ext cx="136652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Условные обозначения  </a:t>
            </a:r>
            <a:r>
              <a:rPr sz="120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реконструировано  ведется</a:t>
            </a:r>
            <a:r>
              <a:rPr sz="1200" spc="-65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реконструкция  </a:t>
            </a:r>
            <a:r>
              <a:rPr sz="1200" spc="-5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начало </a:t>
            </a:r>
            <a:r>
              <a:rPr sz="120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с </a:t>
            </a:r>
            <a:r>
              <a:rPr sz="1200" spc="-4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2017</a:t>
            </a:r>
            <a:r>
              <a:rPr sz="1200" spc="-7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года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643496" y="6446154"/>
            <a:ext cx="513715" cy="0"/>
          </a:xfrm>
          <a:custGeom>
            <a:avLst/>
            <a:gdLst/>
            <a:ahLst/>
            <a:cxnLst/>
            <a:rect l="l" t="t" r="r" b="b"/>
            <a:pathLst>
              <a:path w="513715">
                <a:moveTo>
                  <a:pt x="0" y="0"/>
                </a:moveTo>
                <a:lnTo>
                  <a:pt x="513714" y="0"/>
                </a:lnTo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45782" y="6282794"/>
            <a:ext cx="513715" cy="0"/>
          </a:xfrm>
          <a:custGeom>
            <a:avLst/>
            <a:gdLst/>
            <a:ahLst/>
            <a:cxnLst/>
            <a:rect l="l" t="t" r="r" b="b"/>
            <a:pathLst>
              <a:path w="513715">
                <a:moveTo>
                  <a:pt x="0" y="0"/>
                </a:moveTo>
                <a:lnTo>
                  <a:pt x="513588" y="0"/>
                </a:lnTo>
              </a:path>
            </a:pathLst>
          </a:custGeom>
          <a:ln w="635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43496" y="6103851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3935" y="0"/>
                </a:lnTo>
              </a:path>
            </a:pathLst>
          </a:custGeom>
          <a:ln w="635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3810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853438"/>
            <a:ext cx="9144000" cy="600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875" y="1046162"/>
            <a:ext cx="8928100" cy="5730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4915" y="2877311"/>
            <a:ext cx="640079" cy="286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6147" y="2830067"/>
            <a:ext cx="763524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7875" y="2892425"/>
            <a:ext cx="533400" cy="179705"/>
          </a:xfrm>
          <a:custGeom>
            <a:avLst/>
            <a:gdLst/>
            <a:ahLst/>
            <a:cxnLst/>
            <a:rect l="l" t="t" r="r" b="b"/>
            <a:pathLst>
              <a:path w="533400" h="179705">
                <a:moveTo>
                  <a:pt x="503554" y="0"/>
                </a:moveTo>
                <a:lnTo>
                  <a:pt x="29845" y="0"/>
                </a:lnTo>
                <a:lnTo>
                  <a:pt x="18216" y="2341"/>
                </a:lnTo>
                <a:lnTo>
                  <a:pt x="8731" y="8731"/>
                </a:lnTo>
                <a:lnTo>
                  <a:pt x="2341" y="18216"/>
                </a:lnTo>
                <a:lnTo>
                  <a:pt x="0" y="29845"/>
                </a:lnTo>
                <a:lnTo>
                  <a:pt x="0" y="149478"/>
                </a:lnTo>
                <a:lnTo>
                  <a:pt x="2341" y="161107"/>
                </a:lnTo>
                <a:lnTo>
                  <a:pt x="8731" y="170592"/>
                </a:lnTo>
                <a:lnTo>
                  <a:pt x="18216" y="176982"/>
                </a:lnTo>
                <a:lnTo>
                  <a:pt x="29845" y="179324"/>
                </a:lnTo>
                <a:lnTo>
                  <a:pt x="503554" y="179324"/>
                </a:lnTo>
                <a:lnTo>
                  <a:pt x="515183" y="176982"/>
                </a:lnTo>
                <a:lnTo>
                  <a:pt x="524668" y="170592"/>
                </a:lnTo>
                <a:lnTo>
                  <a:pt x="531058" y="161107"/>
                </a:lnTo>
                <a:lnTo>
                  <a:pt x="533400" y="149478"/>
                </a:lnTo>
                <a:lnTo>
                  <a:pt x="533400" y="29845"/>
                </a:lnTo>
                <a:lnTo>
                  <a:pt x="531058" y="18216"/>
                </a:lnTo>
                <a:lnTo>
                  <a:pt x="524668" y="8731"/>
                </a:lnTo>
                <a:lnTo>
                  <a:pt x="515183" y="2341"/>
                </a:lnTo>
                <a:lnTo>
                  <a:pt x="503554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08037" y="5046726"/>
            <a:ext cx="285750" cy="213995"/>
          </a:xfrm>
          <a:custGeom>
            <a:avLst/>
            <a:gdLst/>
            <a:ahLst/>
            <a:cxnLst/>
            <a:rect l="l" t="t" r="r" b="b"/>
            <a:pathLst>
              <a:path w="285750" h="213995">
                <a:moveTo>
                  <a:pt x="285750" y="0"/>
                </a:moveTo>
                <a:lnTo>
                  <a:pt x="261312" y="10916"/>
                </a:lnTo>
                <a:lnTo>
                  <a:pt x="248151" y="33893"/>
                </a:lnTo>
                <a:lnTo>
                  <a:pt x="240630" y="62847"/>
                </a:lnTo>
                <a:lnTo>
                  <a:pt x="233108" y="91693"/>
                </a:lnTo>
                <a:lnTo>
                  <a:pt x="227644" y="124178"/>
                </a:lnTo>
                <a:lnTo>
                  <a:pt x="226059" y="161829"/>
                </a:lnTo>
                <a:lnTo>
                  <a:pt x="222360" y="194956"/>
                </a:lnTo>
                <a:lnTo>
                  <a:pt x="210553" y="213868"/>
                </a:lnTo>
                <a:lnTo>
                  <a:pt x="186641" y="212711"/>
                </a:lnTo>
                <a:lnTo>
                  <a:pt x="154622" y="197659"/>
                </a:lnTo>
                <a:lnTo>
                  <a:pt x="120488" y="177345"/>
                </a:lnTo>
                <a:lnTo>
                  <a:pt x="90233" y="160400"/>
                </a:lnTo>
                <a:lnTo>
                  <a:pt x="65208" y="148326"/>
                </a:lnTo>
                <a:lnTo>
                  <a:pt x="42297" y="136763"/>
                </a:lnTo>
                <a:lnTo>
                  <a:pt x="20796" y="125557"/>
                </a:lnTo>
                <a:lnTo>
                  <a:pt x="0" y="114554"/>
                </a:lnTo>
              </a:path>
            </a:pathLst>
          </a:custGeom>
          <a:ln w="1270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3018" y="5153152"/>
            <a:ext cx="127000" cy="52705"/>
          </a:xfrm>
          <a:custGeom>
            <a:avLst/>
            <a:gdLst/>
            <a:ahLst/>
            <a:cxnLst/>
            <a:rect l="l" t="t" r="r" b="b"/>
            <a:pathLst>
              <a:path w="127000" h="52704">
                <a:moveTo>
                  <a:pt x="0" y="0"/>
                </a:moveTo>
                <a:lnTo>
                  <a:pt x="36525" y="18034"/>
                </a:lnTo>
                <a:lnTo>
                  <a:pt x="85656" y="39342"/>
                </a:lnTo>
                <a:lnTo>
                  <a:pt x="113489" y="48510"/>
                </a:lnTo>
                <a:lnTo>
                  <a:pt x="126746" y="52450"/>
                </a:lnTo>
              </a:path>
            </a:pathLst>
          </a:custGeom>
          <a:ln w="6349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849" y="5210302"/>
            <a:ext cx="146050" cy="71755"/>
          </a:xfrm>
          <a:custGeom>
            <a:avLst/>
            <a:gdLst/>
            <a:ahLst/>
            <a:cxnLst/>
            <a:rect l="l" t="t" r="r" b="b"/>
            <a:pathLst>
              <a:path w="146050" h="71754">
                <a:moveTo>
                  <a:pt x="0" y="0"/>
                </a:moveTo>
                <a:lnTo>
                  <a:pt x="41222" y="22796"/>
                </a:lnTo>
                <a:lnTo>
                  <a:pt x="79806" y="42926"/>
                </a:lnTo>
                <a:lnTo>
                  <a:pt x="129921" y="65160"/>
                </a:lnTo>
                <a:lnTo>
                  <a:pt x="145529" y="71501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15" y="5056632"/>
            <a:ext cx="603504" cy="286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15" y="5009388"/>
            <a:ext cx="630936" cy="426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849" y="5072126"/>
            <a:ext cx="497205" cy="179705"/>
          </a:xfrm>
          <a:custGeom>
            <a:avLst/>
            <a:gdLst/>
            <a:ahLst/>
            <a:cxnLst/>
            <a:rect l="l" t="t" r="r" b="b"/>
            <a:pathLst>
              <a:path w="497205" h="179704">
                <a:moveTo>
                  <a:pt x="466979" y="0"/>
                </a:moveTo>
                <a:lnTo>
                  <a:pt x="29895" y="0"/>
                </a:lnTo>
                <a:lnTo>
                  <a:pt x="18259" y="2341"/>
                </a:lnTo>
                <a:lnTo>
                  <a:pt x="8756" y="8731"/>
                </a:lnTo>
                <a:lnTo>
                  <a:pt x="2349" y="18216"/>
                </a:lnTo>
                <a:lnTo>
                  <a:pt x="0" y="29844"/>
                </a:lnTo>
                <a:lnTo>
                  <a:pt x="0" y="149479"/>
                </a:lnTo>
                <a:lnTo>
                  <a:pt x="2349" y="161107"/>
                </a:lnTo>
                <a:lnTo>
                  <a:pt x="8756" y="170592"/>
                </a:lnTo>
                <a:lnTo>
                  <a:pt x="18259" y="176982"/>
                </a:lnTo>
                <a:lnTo>
                  <a:pt x="29895" y="179324"/>
                </a:lnTo>
                <a:lnTo>
                  <a:pt x="466979" y="179324"/>
                </a:lnTo>
                <a:lnTo>
                  <a:pt x="478622" y="176982"/>
                </a:lnTo>
                <a:lnTo>
                  <a:pt x="488129" y="170592"/>
                </a:lnTo>
                <a:lnTo>
                  <a:pt x="494537" y="161107"/>
                </a:lnTo>
                <a:lnTo>
                  <a:pt x="496887" y="149479"/>
                </a:lnTo>
                <a:lnTo>
                  <a:pt x="496887" y="29844"/>
                </a:lnTo>
                <a:lnTo>
                  <a:pt x="494537" y="18216"/>
                </a:lnTo>
                <a:lnTo>
                  <a:pt x="488129" y="8731"/>
                </a:lnTo>
                <a:lnTo>
                  <a:pt x="478622" y="2341"/>
                </a:lnTo>
                <a:lnTo>
                  <a:pt x="466979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2605" y="5066665"/>
            <a:ext cx="3378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к</a:t>
            </a:r>
            <a:r>
              <a:rPr sz="1200" spc="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т</a:t>
            </a:r>
            <a:r>
              <a:rPr sz="1200" spc="-1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у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9787" y="4690871"/>
            <a:ext cx="603504" cy="284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0831" y="4642103"/>
            <a:ext cx="687324" cy="4267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2937" y="4705350"/>
            <a:ext cx="497205" cy="179705"/>
          </a:xfrm>
          <a:custGeom>
            <a:avLst/>
            <a:gdLst/>
            <a:ahLst/>
            <a:cxnLst/>
            <a:rect l="l" t="t" r="r" b="b"/>
            <a:pathLst>
              <a:path w="497205" h="179704">
                <a:moveTo>
                  <a:pt x="466991" y="0"/>
                </a:moveTo>
                <a:lnTo>
                  <a:pt x="29895" y="0"/>
                </a:lnTo>
                <a:lnTo>
                  <a:pt x="18259" y="2341"/>
                </a:lnTo>
                <a:lnTo>
                  <a:pt x="8756" y="8731"/>
                </a:lnTo>
                <a:lnTo>
                  <a:pt x="2349" y="18216"/>
                </a:lnTo>
                <a:lnTo>
                  <a:pt x="0" y="29844"/>
                </a:lnTo>
                <a:lnTo>
                  <a:pt x="0" y="149479"/>
                </a:lnTo>
                <a:lnTo>
                  <a:pt x="2349" y="161107"/>
                </a:lnTo>
                <a:lnTo>
                  <a:pt x="8756" y="170592"/>
                </a:lnTo>
                <a:lnTo>
                  <a:pt x="18259" y="176982"/>
                </a:lnTo>
                <a:lnTo>
                  <a:pt x="29895" y="179324"/>
                </a:lnTo>
                <a:lnTo>
                  <a:pt x="466991" y="179324"/>
                </a:lnTo>
                <a:lnTo>
                  <a:pt x="478628" y="176982"/>
                </a:lnTo>
                <a:lnTo>
                  <a:pt x="488130" y="170592"/>
                </a:lnTo>
                <a:lnTo>
                  <a:pt x="494538" y="161107"/>
                </a:lnTo>
                <a:lnTo>
                  <a:pt x="496887" y="149479"/>
                </a:lnTo>
                <a:lnTo>
                  <a:pt x="496887" y="29844"/>
                </a:lnTo>
                <a:lnTo>
                  <a:pt x="494538" y="18216"/>
                </a:lnTo>
                <a:lnTo>
                  <a:pt x="488130" y="8731"/>
                </a:lnTo>
                <a:lnTo>
                  <a:pt x="478628" y="2341"/>
                </a:lnTo>
                <a:lnTo>
                  <a:pt x="466991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3826" y="4700016"/>
            <a:ext cx="39560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Шетпе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88464" y="2744723"/>
            <a:ext cx="722376" cy="3215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6751" y="2715767"/>
            <a:ext cx="714756" cy="426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41550" y="2760598"/>
            <a:ext cx="615950" cy="214629"/>
          </a:xfrm>
          <a:custGeom>
            <a:avLst/>
            <a:gdLst/>
            <a:ahLst/>
            <a:cxnLst/>
            <a:rect l="l" t="t" r="r" b="b"/>
            <a:pathLst>
              <a:path w="615950" h="214630">
                <a:moveTo>
                  <a:pt x="580263" y="0"/>
                </a:moveTo>
                <a:lnTo>
                  <a:pt x="35687" y="0"/>
                </a:lnTo>
                <a:lnTo>
                  <a:pt x="21806" y="2809"/>
                </a:lnTo>
                <a:lnTo>
                  <a:pt x="10461" y="10477"/>
                </a:lnTo>
                <a:lnTo>
                  <a:pt x="2807" y="21859"/>
                </a:lnTo>
                <a:lnTo>
                  <a:pt x="0" y="35813"/>
                </a:lnTo>
                <a:lnTo>
                  <a:pt x="0" y="178688"/>
                </a:lnTo>
                <a:lnTo>
                  <a:pt x="2807" y="192569"/>
                </a:lnTo>
                <a:lnTo>
                  <a:pt x="10461" y="203914"/>
                </a:lnTo>
                <a:lnTo>
                  <a:pt x="21806" y="211568"/>
                </a:lnTo>
                <a:lnTo>
                  <a:pt x="35687" y="214375"/>
                </a:lnTo>
                <a:lnTo>
                  <a:pt x="580263" y="214375"/>
                </a:lnTo>
                <a:lnTo>
                  <a:pt x="594143" y="211568"/>
                </a:lnTo>
                <a:lnTo>
                  <a:pt x="605488" y="203914"/>
                </a:lnTo>
                <a:lnTo>
                  <a:pt x="613142" y="192569"/>
                </a:lnTo>
                <a:lnTo>
                  <a:pt x="615950" y="178688"/>
                </a:lnTo>
                <a:lnTo>
                  <a:pt x="615950" y="35813"/>
                </a:lnTo>
                <a:lnTo>
                  <a:pt x="613142" y="21859"/>
                </a:lnTo>
                <a:lnTo>
                  <a:pt x="605488" y="10477"/>
                </a:lnTo>
                <a:lnTo>
                  <a:pt x="594143" y="2809"/>
                </a:lnTo>
                <a:lnTo>
                  <a:pt x="580263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8825" y="3136900"/>
            <a:ext cx="1094740" cy="774700"/>
          </a:xfrm>
          <a:custGeom>
            <a:avLst/>
            <a:gdLst/>
            <a:ahLst/>
            <a:cxnLst/>
            <a:rect l="l" t="t" r="r" b="b"/>
            <a:pathLst>
              <a:path w="1094739" h="774700">
                <a:moveTo>
                  <a:pt x="1074039" y="0"/>
                </a:moveTo>
                <a:lnTo>
                  <a:pt x="1083490" y="21347"/>
                </a:lnTo>
                <a:lnTo>
                  <a:pt x="1090882" y="42100"/>
                </a:lnTo>
                <a:lnTo>
                  <a:pt x="1094202" y="61614"/>
                </a:lnTo>
                <a:lnTo>
                  <a:pt x="1091438" y="79248"/>
                </a:lnTo>
                <a:lnTo>
                  <a:pt x="1077781" y="92235"/>
                </a:lnTo>
                <a:lnTo>
                  <a:pt x="1055719" y="101806"/>
                </a:lnTo>
                <a:lnTo>
                  <a:pt x="1034180" y="113305"/>
                </a:lnTo>
                <a:lnTo>
                  <a:pt x="1022096" y="132079"/>
                </a:lnTo>
                <a:lnTo>
                  <a:pt x="1028763" y="162534"/>
                </a:lnTo>
                <a:lnTo>
                  <a:pt x="1047051" y="200834"/>
                </a:lnTo>
                <a:lnTo>
                  <a:pt x="1061529" y="239968"/>
                </a:lnTo>
                <a:lnTo>
                  <a:pt x="1056767" y="272923"/>
                </a:lnTo>
                <a:lnTo>
                  <a:pt x="1023516" y="295628"/>
                </a:lnTo>
                <a:lnTo>
                  <a:pt x="971740" y="312546"/>
                </a:lnTo>
                <a:lnTo>
                  <a:pt x="914820" y="329465"/>
                </a:lnTo>
                <a:lnTo>
                  <a:pt x="866140" y="352171"/>
                </a:lnTo>
                <a:lnTo>
                  <a:pt x="829427" y="385321"/>
                </a:lnTo>
                <a:lnTo>
                  <a:pt x="797417" y="424783"/>
                </a:lnTo>
                <a:lnTo>
                  <a:pt x="767288" y="463149"/>
                </a:lnTo>
                <a:lnTo>
                  <a:pt x="736219" y="493013"/>
                </a:lnTo>
                <a:lnTo>
                  <a:pt x="705167" y="509970"/>
                </a:lnTo>
                <a:lnTo>
                  <a:pt x="675068" y="518842"/>
                </a:lnTo>
                <a:lnTo>
                  <a:pt x="643064" y="525785"/>
                </a:lnTo>
                <a:lnTo>
                  <a:pt x="606298" y="536956"/>
                </a:lnTo>
                <a:lnTo>
                  <a:pt x="553975" y="558018"/>
                </a:lnTo>
                <a:lnTo>
                  <a:pt x="490997" y="584295"/>
                </a:lnTo>
                <a:lnTo>
                  <a:pt x="438044" y="606714"/>
                </a:lnTo>
                <a:lnTo>
                  <a:pt x="415798" y="616204"/>
                </a:lnTo>
                <a:lnTo>
                  <a:pt x="173228" y="713105"/>
                </a:lnTo>
                <a:lnTo>
                  <a:pt x="124211" y="731391"/>
                </a:lnTo>
                <a:lnTo>
                  <a:pt x="80089" y="747188"/>
                </a:lnTo>
                <a:lnTo>
                  <a:pt x="39229" y="761343"/>
                </a:lnTo>
                <a:lnTo>
                  <a:pt x="0" y="774700"/>
                </a:lnTo>
              </a:path>
            </a:pathLst>
          </a:custGeom>
          <a:ln w="1270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37634" y="2943225"/>
            <a:ext cx="1637664" cy="572135"/>
          </a:xfrm>
          <a:custGeom>
            <a:avLst/>
            <a:gdLst/>
            <a:ahLst/>
            <a:cxnLst/>
            <a:rect l="l" t="t" r="r" b="b"/>
            <a:pathLst>
              <a:path w="1637664" h="572135">
                <a:moveTo>
                  <a:pt x="1637664" y="0"/>
                </a:moveTo>
                <a:lnTo>
                  <a:pt x="1595379" y="32220"/>
                </a:lnTo>
                <a:lnTo>
                  <a:pt x="1552654" y="62976"/>
                </a:lnTo>
                <a:lnTo>
                  <a:pt x="1509095" y="90850"/>
                </a:lnTo>
                <a:lnTo>
                  <a:pt x="1464310" y="114426"/>
                </a:lnTo>
                <a:lnTo>
                  <a:pt x="1418933" y="132968"/>
                </a:lnTo>
                <a:lnTo>
                  <a:pt x="1372854" y="147415"/>
                </a:lnTo>
                <a:lnTo>
                  <a:pt x="1324846" y="158575"/>
                </a:lnTo>
                <a:lnTo>
                  <a:pt x="1273682" y="167259"/>
                </a:lnTo>
                <a:lnTo>
                  <a:pt x="1229261" y="170852"/>
                </a:lnTo>
                <a:lnTo>
                  <a:pt x="1181993" y="170983"/>
                </a:lnTo>
                <a:lnTo>
                  <a:pt x="1133542" y="170194"/>
                </a:lnTo>
                <a:lnTo>
                  <a:pt x="1085572" y="171026"/>
                </a:lnTo>
                <a:lnTo>
                  <a:pt x="1039749" y="176022"/>
                </a:lnTo>
                <a:lnTo>
                  <a:pt x="998437" y="187289"/>
                </a:lnTo>
                <a:lnTo>
                  <a:pt x="960533" y="203128"/>
                </a:lnTo>
                <a:lnTo>
                  <a:pt x="922495" y="220370"/>
                </a:lnTo>
                <a:lnTo>
                  <a:pt x="880781" y="235844"/>
                </a:lnTo>
                <a:lnTo>
                  <a:pt x="831850" y="246379"/>
                </a:lnTo>
                <a:lnTo>
                  <a:pt x="790721" y="248792"/>
                </a:lnTo>
                <a:lnTo>
                  <a:pt x="745092" y="247190"/>
                </a:lnTo>
                <a:lnTo>
                  <a:pt x="696479" y="243500"/>
                </a:lnTo>
                <a:lnTo>
                  <a:pt x="646400" y="239648"/>
                </a:lnTo>
                <a:lnTo>
                  <a:pt x="596372" y="237560"/>
                </a:lnTo>
                <a:lnTo>
                  <a:pt x="547912" y="239162"/>
                </a:lnTo>
                <a:lnTo>
                  <a:pt x="502538" y="246379"/>
                </a:lnTo>
                <a:lnTo>
                  <a:pt x="452713" y="262383"/>
                </a:lnTo>
                <a:lnTo>
                  <a:pt x="404330" y="284240"/>
                </a:lnTo>
                <a:lnTo>
                  <a:pt x="357393" y="310245"/>
                </a:lnTo>
                <a:lnTo>
                  <a:pt x="311907" y="338694"/>
                </a:lnTo>
                <a:lnTo>
                  <a:pt x="267874" y="367885"/>
                </a:lnTo>
                <a:lnTo>
                  <a:pt x="225298" y="396113"/>
                </a:lnTo>
                <a:lnTo>
                  <a:pt x="184620" y="427469"/>
                </a:lnTo>
                <a:lnTo>
                  <a:pt x="146002" y="464213"/>
                </a:lnTo>
                <a:lnTo>
                  <a:pt x="108839" y="501697"/>
                </a:lnTo>
                <a:lnTo>
                  <a:pt x="72521" y="535276"/>
                </a:lnTo>
                <a:lnTo>
                  <a:pt x="36444" y="560304"/>
                </a:lnTo>
                <a:lnTo>
                  <a:pt x="0" y="572135"/>
                </a:lnTo>
              </a:path>
            </a:pathLst>
          </a:custGeom>
          <a:ln w="1270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47875" y="3886200"/>
            <a:ext cx="355600" cy="885825"/>
          </a:xfrm>
          <a:custGeom>
            <a:avLst/>
            <a:gdLst/>
            <a:ahLst/>
            <a:cxnLst/>
            <a:rect l="l" t="t" r="r" b="b"/>
            <a:pathLst>
              <a:path w="355600" h="885825">
                <a:moveTo>
                  <a:pt x="0" y="0"/>
                </a:moveTo>
                <a:lnTo>
                  <a:pt x="35387" y="18010"/>
                </a:lnTo>
                <a:lnTo>
                  <a:pt x="69262" y="38830"/>
                </a:lnTo>
                <a:lnTo>
                  <a:pt x="100066" y="65222"/>
                </a:lnTo>
                <a:lnTo>
                  <a:pt x="126237" y="99949"/>
                </a:lnTo>
                <a:lnTo>
                  <a:pt x="143147" y="135473"/>
                </a:lnTo>
                <a:lnTo>
                  <a:pt x="156904" y="176971"/>
                </a:lnTo>
                <a:lnTo>
                  <a:pt x="168291" y="222615"/>
                </a:lnTo>
                <a:lnTo>
                  <a:pt x="178086" y="270576"/>
                </a:lnTo>
                <a:lnTo>
                  <a:pt x="187071" y="319024"/>
                </a:lnTo>
                <a:lnTo>
                  <a:pt x="194354" y="370156"/>
                </a:lnTo>
                <a:lnTo>
                  <a:pt x="199346" y="425110"/>
                </a:lnTo>
                <a:lnTo>
                  <a:pt x="203502" y="480699"/>
                </a:lnTo>
                <a:lnTo>
                  <a:pt x="208281" y="533733"/>
                </a:lnTo>
                <a:lnTo>
                  <a:pt x="215137" y="581025"/>
                </a:lnTo>
                <a:lnTo>
                  <a:pt x="226569" y="631156"/>
                </a:lnTo>
                <a:lnTo>
                  <a:pt x="239728" y="674798"/>
                </a:lnTo>
                <a:lnTo>
                  <a:pt x="254625" y="714416"/>
                </a:lnTo>
                <a:lnTo>
                  <a:pt x="271272" y="752475"/>
                </a:lnTo>
                <a:lnTo>
                  <a:pt x="290073" y="788937"/>
                </a:lnTo>
                <a:lnTo>
                  <a:pt x="310816" y="822721"/>
                </a:lnTo>
                <a:lnTo>
                  <a:pt x="332868" y="854719"/>
                </a:lnTo>
                <a:lnTo>
                  <a:pt x="355600" y="885825"/>
                </a:lnTo>
              </a:path>
            </a:pathLst>
          </a:custGeom>
          <a:ln w="1301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90975" y="2933064"/>
            <a:ext cx="1565275" cy="539750"/>
          </a:xfrm>
          <a:custGeom>
            <a:avLst/>
            <a:gdLst/>
            <a:ahLst/>
            <a:cxnLst/>
            <a:rect l="l" t="t" r="r" b="b"/>
            <a:pathLst>
              <a:path w="1565275" h="539750">
                <a:moveTo>
                  <a:pt x="1564766" y="0"/>
                </a:moveTo>
                <a:lnTo>
                  <a:pt x="1519856" y="47498"/>
                </a:lnTo>
                <a:lnTo>
                  <a:pt x="1458467" y="88900"/>
                </a:lnTo>
                <a:lnTo>
                  <a:pt x="1417252" y="106777"/>
                </a:lnTo>
                <a:lnTo>
                  <a:pt x="1370012" y="123047"/>
                </a:lnTo>
                <a:lnTo>
                  <a:pt x="1318486" y="136530"/>
                </a:lnTo>
                <a:lnTo>
                  <a:pt x="1264412" y="146050"/>
                </a:lnTo>
                <a:lnTo>
                  <a:pt x="1216287" y="149000"/>
                </a:lnTo>
                <a:lnTo>
                  <a:pt x="1162846" y="148043"/>
                </a:lnTo>
                <a:lnTo>
                  <a:pt x="1109046" y="145611"/>
                </a:lnTo>
                <a:lnTo>
                  <a:pt x="1059842" y="144135"/>
                </a:lnTo>
                <a:lnTo>
                  <a:pt x="1020190" y="146050"/>
                </a:lnTo>
                <a:lnTo>
                  <a:pt x="989353" y="154084"/>
                </a:lnTo>
                <a:lnTo>
                  <a:pt x="972089" y="165560"/>
                </a:lnTo>
                <a:lnTo>
                  <a:pt x="956968" y="178393"/>
                </a:lnTo>
                <a:lnTo>
                  <a:pt x="932561" y="190500"/>
                </a:lnTo>
                <a:lnTo>
                  <a:pt x="896389" y="202678"/>
                </a:lnTo>
                <a:lnTo>
                  <a:pt x="854360" y="215534"/>
                </a:lnTo>
                <a:lnTo>
                  <a:pt x="807616" y="226986"/>
                </a:lnTo>
                <a:lnTo>
                  <a:pt x="757301" y="234950"/>
                </a:lnTo>
                <a:lnTo>
                  <a:pt x="713446" y="236912"/>
                </a:lnTo>
                <a:lnTo>
                  <a:pt x="665787" y="235443"/>
                </a:lnTo>
                <a:lnTo>
                  <a:pt x="616282" y="232993"/>
                </a:lnTo>
                <a:lnTo>
                  <a:pt x="566886" y="232011"/>
                </a:lnTo>
                <a:lnTo>
                  <a:pt x="519557" y="234950"/>
                </a:lnTo>
                <a:lnTo>
                  <a:pt x="462268" y="243576"/>
                </a:lnTo>
                <a:lnTo>
                  <a:pt x="405669" y="255571"/>
                </a:lnTo>
                <a:lnTo>
                  <a:pt x="351214" y="271543"/>
                </a:lnTo>
                <a:lnTo>
                  <a:pt x="300354" y="292100"/>
                </a:lnTo>
                <a:lnTo>
                  <a:pt x="253728" y="319105"/>
                </a:lnTo>
                <a:lnTo>
                  <a:pt x="210423" y="351647"/>
                </a:lnTo>
                <a:lnTo>
                  <a:pt x="169856" y="386165"/>
                </a:lnTo>
                <a:lnTo>
                  <a:pt x="131445" y="419100"/>
                </a:lnTo>
                <a:lnTo>
                  <a:pt x="95315" y="452096"/>
                </a:lnTo>
                <a:lnTo>
                  <a:pt x="61769" y="486187"/>
                </a:lnTo>
                <a:lnTo>
                  <a:pt x="30200" y="516897"/>
                </a:lnTo>
                <a:lnTo>
                  <a:pt x="0" y="53975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49857" y="3151632"/>
            <a:ext cx="958215" cy="717550"/>
          </a:xfrm>
          <a:custGeom>
            <a:avLst/>
            <a:gdLst/>
            <a:ahLst/>
            <a:cxnLst/>
            <a:rect l="l" t="t" r="r" b="b"/>
            <a:pathLst>
              <a:path w="958214" h="717550">
                <a:moveTo>
                  <a:pt x="932688" y="0"/>
                </a:moveTo>
                <a:lnTo>
                  <a:pt x="943348" y="15001"/>
                </a:lnTo>
                <a:lnTo>
                  <a:pt x="952245" y="29717"/>
                </a:lnTo>
                <a:lnTo>
                  <a:pt x="957619" y="43862"/>
                </a:lnTo>
                <a:lnTo>
                  <a:pt x="957707" y="57150"/>
                </a:lnTo>
                <a:lnTo>
                  <a:pt x="948406" y="67042"/>
                </a:lnTo>
                <a:lnTo>
                  <a:pt x="931878" y="74564"/>
                </a:lnTo>
                <a:lnTo>
                  <a:pt x="915755" y="84492"/>
                </a:lnTo>
                <a:lnTo>
                  <a:pt x="907669" y="101600"/>
                </a:lnTo>
                <a:lnTo>
                  <a:pt x="913792" y="130434"/>
                </a:lnTo>
                <a:lnTo>
                  <a:pt x="928751" y="167401"/>
                </a:lnTo>
                <a:lnTo>
                  <a:pt x="942566" y="204773"/>
                </a:lnTo>
                <a:lnTo>
                  <a:pt x="931979" y="255218"/>
                </a:lnTo>
                <a:lnTo>
                  <a:pt x="881985" y="281721"/>
                </a:lnTo>
                <a:lnTo>
                  <a:pt x="836535" y="299102"/>
                </a:lnTo>
                <a:lnTo>
                  <a:pt x="815736" y="302720"/>
                </a:lnTo>
                <a:lnTo>
                  <a:pt x="795533" y="307314"/>
                </a:lnTo>
                <a:lnTo>
                  <a:pt x="776224" y="317372"/>
                </a:lnTo>
                <a:lnTo>
                  <a:pt x="758289" y="335585"/>
                </a:lnTo>
                <a:lnTo>
                  <a:pt x="741426" y="359060"/>
                </a:lnTo>
                <a:lnTo>
                  <a:pt x="724753" y="383917"/>
                </a:lnTo>
                <a:lnTo>
                  <a:pt x="707390" y="406272"/>
                </a:lnTo>
                <a:lnTo>
                  <a:pt x="675274" y="443245"/>
                </a:lnTo>
                <a:lnTo>
                  <a:pt x="632206" y="476122"/>
                </a:lnTo>
                <a:lnTo>
                  <a:pt x="591470" y="494000"/>
                </a:lnTo>
                <a:lnTo>
                  <a:pt x="539496" y="512651"/>
                </a:lnTo>
                <a:lnTo>
                  <a:pt x="494760" y="527325"/>
                </a:lnTo>
                <a:lnTo>
                  <a:pt x="475742" y="533272"/>
                </a:lnTo>
                <a:lnTo>
                  <a:pt x="200279" y="641222"/>
                </a:lnTo>
                <a:lnTo>
                  <a:pt x="0" y="717422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18614" y="3938904"/>
            <a:ext cx="281940" cy="831850"/>
          </a:xfrm>
          <a:custGeom>
            <a:avLst/>
            <a:gdLst/>
            <a:ahLst/>
            <a:cxnLst/>
            <a:rect l="l" t="t" r="r" b="b"/>
            <a:pathLst>
              <a:path w="281939" h="831850">
                <a:moveTo>
                  <a:pt x="0" y="0"/>
                </a:moveTo>
                <a:lnTo>
                  <a:pt x="44735" y="43037"/>
                </a:lnTo>
                <a:lnTo>
                  <a:pt x="81279" y="101600"/>
                </a:lnTo>
                <a:lnTo>
                  <a:pt x="93958" y="139749"/>
                </a:lnTo>
                <a:lnTo>
                  <a:pt x="103266" y="182959"/>
                </a:lnTo>
                <a:lnTo>
                  <a:pt x="110980" y="231526"/>
                </a:lnTo>
                <a:lnTo>
                  <a:pt x="118872" y="285750"/>
                </a:lnTo>
                <a:lnTo>
                  <a:pt x="123963" y="334665"/>
                </a:lnTo>
                <a:lnTo>
                  <a:pt x="127079" y="388548"/>
                </a:lnTo>
                <a:lnTo>
                  <a:pt x="130786" y="445267"/>
                </a:lnTo>
                <a:lnTo>
                  <a:pt x="137651" y="502686"/>
                </a:lnTo>
                <a:lnTo>
                  <a:pt x="150240" y="558673"/>
                </a:lnTo>
                <a:lnTo>
                  <a:pt x="165745" y="604201"/>
                </a:lnTo>
                <a:lnTo>
                  <a:pt x="184742" y="649727"/>
                </a:lnTo>
                <a:lnTo>
                  <a:pt x="206533" y="695245"/>
                </a:lnTo>
                <a:lnTo>
                  <a:pt x="230420" y="740753"/>
                </a:lnTo>
                <a:lnTo>
                  <a:pt x="255703" y="786247"/>
                </a:lnTo>
                <a:lnTo>
                  <a:pt x="281685" y="831723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2974" y="5348351"/>
            <a:ext cx="763905" cy="300355"/>
          </a:xfrm>
          <a:custGeom>
            <a:avLst/>
            <a:gdLst/>
            <a:ahLst/>
            <a:cxnLst/>
            <a:rect l="l" t="t" r="r" b="b"/>
            <a:pathLst>
              <a:path w="763905" h="300354">
                <a:moveTo>
                  <a:pt x="763676" y="0"/>
                </a:moveTo>
                <a:lnTo>
                  <a:pt x="709066" y="34877"/>
                </a:lnTo>
                <a:lnTo>
                  <a:pt x="651027" y="69850"/>
                </a:lnTo>
                <a:lnTo>
                  <a:pt x="590353" y="104330"/>
                </a:lnTo>
                <a:lnTo>
                  <a:pt x="519582" y="139573"/>
                </a:lnTo>
                <a:lnTo>
                  <a:pt x="471651" y="158194"/>
                </a:lnTo>
                <a:lnTo>
                  <a:pt x="416267" y="177292"/>
                </a:lnTo>
                <a:lnTo>
                  <a:pt x="364027" y="196580"/>
                </a:lnTo>
                <a:lnTo>
                  <a:pt x="325526" y="215773"/>
                </a:lnTo>
                <a:lnTo>
                  <a:pt x="308873" y="236636"/>
                </a:lnTo>
                <a:lnTo>
                  <a:pt x="306698" y="258673"/>
                </a:lnTo>
                <a:lnTo>
                  <a:pt x="306095" y="278320"/>
                </a:lnTo>
                <a:lnTo>
                  <a:pt x="294157" y="292011"/>
                </a:lnTo>
                <a:lnTo>
                  <a:pt x="266245" y="298708"/>
                </a:lnTo>
                <a:lnTo>
                  <a:pt x="229641" y="300345"/>
                </a:lnTo>
                <a:lnTo>
                  <a:pt x="189322" y="297815"/>
                </a:lnTo>
                <a:lnTo>
                  <a:pt x="150266" y="292011"/>
                </a:lnTo>
                <a:lnTo>
                  <a:pt x="113199" y="282411"/>
                </a:lnTo>
                <a:lnTo>
                  <a:pt x="75704" y="268789"/>
                </a:lnTo>
                <a:lnTo>
                  <a:pt x="37923" y="252481"/>
                </a:lnTo>
                <a:lnTo>
                  <a:pt x="0" y="234823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1415" y="5075428"/>
            <a:ext cx="62865" cy="184150"/>
          </a:xfrm>
          <a:custGeom>
            <a:avLst/>
            <a:gdLst/>
            <a:ahLst/>
            <a:cxnLst/>
            <a:rect l="l" t="t" r="r" b="b"/>
            <a:pathLst>
              <a:path w="62865" h="184150">
                <a:moveTo>
                  <a:pt x="62585" y="0"/>
                </a:moveTo>
                <a:lnTo>
                  <a:pt x="51241" y="52562"/>
                </a:lnTo>
                <a:lnTo>
                  <a:pt x="37553" y="101600"/>
                </a:lnTo>
                <a:lnTo>
                  <a:pt x="19948" y="144637"/>
                </a:lnTo>
                <a:lnTo>
                  <a:pt x="10121" y="164625"/>
                </a:lnTo>
                <a:lnTo>
                  <a:pt x="0" y="184150"/>
                </a:lnTo>
              </a:path>
            </a:pathLst>
          </a:custGeom>
          <a:ln w="6349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9881" y="5184775"/>
            <a:ext cx="181610" cy="76200"/>
          </a:xfrm>
          <a:custGeom>
            <a:avLst/>
            <a:gdLst/>
            <a:ahLst/>
            <a:cxnLst/>
            <a:rect l="l" t="t" r="r" b="b"/>
            <a:pathLst>
              <a:path w="181609" h="76200">
                <a:moveTo>
                  <a:pt x="0" y="0"/>
                </a:moveTo>
                <a:lnTo>
                  <a:pt x="181533" y="76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2916" y="4530852"/>
            <a:ext cx="640079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00911" y="4483608"/>
            <a:ext cx="729995" cy="4267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85875" y="4546600"/>
            <a:ext cx="533400" cy="179705"/>
          </a:xfrm>
          <a:custGeom>
            <a:avLst/>
            <a:gdLst/>
            <a:ahLst/>
            <a:cxnLst/>
            <a:rect l="l" t="t" r="r" b="b"/>
            <a:pathLst>
              <a:path w="533400" h="179704">
                <a:moveTo>
                  <a:pt x="503555" y="0"/>
                </a:moveTo>
                <a:lnTo>
                  <a:pt x="29844" y="0"/>
                </a:lnTo>
                <a:lnTo>
                  <a:pt x="18216" y="2341"/>
                </a:lnTo>
                <a:lnTo>
                  <a:pt x="8731" y="8731"/>
                </a:lnTo>
                <a:lnTo>
                  <a:pt x="2341" y="18216"/>
                </a:lnTo>
                <a:lnTo>
                  <a:pt x="0" y="29844"/>
                </a:lnTo>
                <a:lnTo>
                  <a:pt x="0" y="149479"/>
                </a:lnTo>
                <a:lnTo>
                  <a:pt x="2341" y="161107"/>
                </a:lnTo>
                <a:lnTo>
                  <a:pt x="8731" y="170592"/>
                </a:lnTo>
                <a:lnTo>
                  <a:pt x="18216" y="176982"/>
                </a:lnTo>
                <a:lnTo>
                  <a:pt x="29844" y="179324"/>
                </a:lnTo>
                <a:lnTo>
                  <a:pt x="503555" y="179324"/>
                </a:lnTo>
                <a:lnTo>
                  <a:pt x="515183" y="176982"/>
                </a:lnTo>
                <a:lnTo>
                  <a:pt x="524668" y="170592"/>
                </a:lnTo>
                <a:lnTo>
                  <a:pt x="531058" y="161107"/>
                </a:lnTo>
                <a:lnTo>
                  <a:pt x="533400" y="149479"/>
                </a:lnTo>
                <a:lnTo>
                  <a:pt x="533400" y="29844"/>
                </a:lnTo>
                <a:lnTo>
                  <a:pt x="531058" y="18216"/>
                </a:lnTo>
                <a:lnTo>
                  <a:pt x="524668" y="8731"/>
                </a:lnTo>
                <a:lnTo>
                  <a:pt x="515183" y="2341"/>
                </a:lnTo>
                <a:lnTo>
                  <a:pt x="503555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333880" y="4541266"/>
            <a:ext cx="43688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Б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е</a:t>
            </a:r>
            <a:r>
              <a:rPr sz="120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й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н</a:t>
            </a:r>
            <a:r>
              <a:rPr sz="120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е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у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56076" y="2913888"/>
            <a:ext cx="682751" cy="286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4259" y="2866644"/>
            <a:ext cx="815339" cy="4267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09923" y="2928873"/>
            <a:ext cx="576580" cy="179705"/>
          </a:xfrm>
          <a:custGeom>
            <a:avLst/>
            <a:gdLst/>
            <a:ahLst/>
            <a:cxnLst/>
            <a:rect l="l" t="t" r="r" b="b"/>
            <a:pathLst>
              <a:path w="576579" h="179705">
                <a:moveTo>
                  <a:pt x="546480" y="0"/>
                </a:moveTo>
                <a:lnTo>
                  <a:pt x="29972" y="0"/>
                </a:lnTo>
                <a:lnTo>
                  <a:pt x="18323" y="2361"/>
                </a:lnTo>
                <a:lnTo>
                  <a:pt x="8794" y="8794"/>
                </a:lnTo>
                <a:lnTo>
                  <a:pt x="2361" y="18323"/>
                </a:lnTo>
                <a:lnTo>
                  <a:pt x="0" y="29972"/>
                </a:lnTo>
                <a:lnTo>
                  <a:pt x="0" y="149605"/>
                </a:lnTo>
                <a:lnTo>
                  <a:pt x="2361" y="161234"/>
                </a:lnTo>
                <a:lnTo>
                  <a:pt x="8794" y="170719"/>
                </a:lnTo>
                <a:lnTo>
                  <a:pt x="18323" y="177109"/>
                </a:lnTo>
                <a:lnTo>
                  <a:pt x="29972" y="179450"/>
                </a:lnTo>
                <a:lnTo>
                  <a:pt x="546480" y="179450"/>
                </a:lnTo>
                <a:lnTo>
                  <a:pt x="558109" y="177109"/>
                </a:lnTo>
                <a:lnTo>
                  <a:pt x="567594" y="170719"/>
                </a:lnTo>
                <a:lnTo>
                  <a:pt x="573984" y="161234"/>
                </a:lnTo>
                <a:lnTo>
                  <a:pt x="576326" y="149605"/>
                </a:lnTo>
                <a:lnTo>
                  <a:pt x="576326" y="29972"/>
                </a:lnTo>
                <a:lnTo>
                  <a:pt x="573984" y="18323"/>
                </a:lnTo>
                <a:lnTo>
                  <a:pt x="567594" y="8794"/>
                </a:lnTo>
                <a:lnTo>
                  <a:pt x="558109" y="2361"/>
                </a:lnTo>
                <a:lnTo>
                  <a:pt x="546480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736975" y="2923285"/>
            <a:ext cx="521334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Аркалык</a:t>
            </a:r>
            <a:endParaRPr sz="1200" dirty="0">
              <a:latin typeface="Franklin Gothic Medium Cond"/>
              <a:cs typeface="Franklin Gothic Medium Con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89532" y="3842003"/>
            <a:ext cx="638556" cy="2880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54480" y="3796284"/>
            <a:ext cx="739140" cy="4267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42998" y="3857625"/>
            <a:ext cx="532130" cy="180975"/>
          </a:xfrm>
          <a:custGeom>
            <a:avLst/>
            <a:gdLst/>
            <a:ahLst/>
            <a:cxnLst/>
            <a:rect l="l" t="t" r="r" b="b"/>
            <a:pathLst>
              <a:path w="532130" h="180975">
                <a:moveTo>
                  <a:pt x="501650" y="0"/>
                </a:moveTo>
                <a:lnTo>
                  <a:pt x="30225" y="0"/>
                </a:lnTo>
                <a:lnTo>
                  <a:pt x="18484" y="2365"/>
                </a:lnTo>
                <a:lnTo>
                  <a:pt x="8874" y="8826"/>
                </a:lnTo>
                <a:lnTo>
                  <a:pt x="2383" y="18430"/>
                </a:lnTo>
                <a:lnTo>
                  <a:pt x="0" y="30225"/>
                </a:lnTo>
                <a:lnTo>
                  <a:pt x="0" y="150875"/>
                </a:lnTo>
                <a:lnTo>
                  <a:pt x="2383" y="162597"/>
                </a:lnTo>
                <a:lnTo>
                  <a:pt x="8874" y="172164"/>
                </a:lnTo>
                <a:lnTo>
                  <a:pt x="18484" y="178611"/>
                </a:lnTo>
                <a:lnTo>
                  <a:pt x="30225" y="180975"/>
                </a:lnTo>
                <a:lnTo>
                  <a:pt x="501650" y="180975"/>
                </a:lnTo>
                <a:lnTo>
                  <a:pt x="513445" y="178611"/>
                </a:lnTo>
                <a:lnTo>
                  <a:pt x="523049" y="172164"/>
                </a:lnTo>
                <a:lnTo>
                  <a:pt x="529510" y="162597"/>
                </a:lnTo>
                <a:lnTo>
                  <a:pt x="531876" y="150875"/>
                </a:lnTo>
                <a:lnTo>
                  <a:pt x="531876" y="30225"/>
                </a:lnTo>
                <a:lnTo>
                  <a:pt x="529510" y="18430"/>
                </a:lnTo>
                <a:lnTo>
                  <a:pt x="523049" y="8826"/>
                </a:lnTo>
                <a:lnTo>
                  <a:pt x="513445" y="2365"/>
                </a:lnTo>
                <a:lnTo>
                  <a:pt x="501650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686560" y="3852926"/>
            <a:ext cx="4457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Д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ос</a:t>
            </a:r>
            <a:r>
              <a:rPr sz="1200" spc="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с</a:t>
            </a: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ор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367528" y="2726435"/>
            <a:ext cx="519684" cy="5212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7595" y="4985003"/>
            <a:ext cx="434340" cy="4358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17064" y="2939795"/>
            <a:ext cx="434339" cy="4358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21479" y="3029711"/>
            <a:ext cx="397763" cy="3977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47416" y="4128515"/>
            <a:ext cx="646176" cy="2849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00172" y="4081271"/>
            <a:ext cx="771144" cy="4267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00375" y="4143375"/>
            <a:ext cx="540385" cy="179705"/>
          </a:xfrm>
          <a:custGeom>
            <a:avLst/>
            <a:gdLst/>
            <a:ahLst/>
            <a:cxnLst/>
            <a:rect l="l" t="t" r="r" b="b"/>
            <a:pathLst>
              <a:path w="540385" h="179704">
                <a:moveTo>
                  <a:pt x="510032" y="0"/>
                </a:moveTo>
                <a:lnTo>
                  <a:pt x="29844" y="0"/>
                </a:lnTo>
                <a:lnTo>
                  <a:pt x="18216" y="2341"/>
                </a:lnTo>
                <a:lnTo>
                  <a:pt x="8731" y="8731"/>
                </a:lnTo>
                <a:lnTo>
                  <a:pt x="2341" y="18216"/>
                </a:lnTo>
                <a:lnTo>
                  <a:pt x="0" y="29844"/>
                </a:lnTo>
                <a:lnTo>
                  <a:pt x="0" y="149479"/>
                </a:lnTo>
                <a:lnTo>
                  <a:pt x="2341" y="161127"/>
                </a:lnTo>
                <a:lnTo>
                  <a:pt x="8731" y="170656"/>
                </a:lnTo>
                <a:lnTo>
                  <a:pt x="18216" y="177089"/>
                </a:lnTo>
                <a:lnTo>
                  <a:pt x="29844" y="179450"/>
                </a:lnTo>
                <a:lnTo>
                  <a:pt x="510032" y="179450"/>
                </a:lnTo>
                <a:lnTo>
                  <a:pt x="521680" y="177089"/>
                </a:lnTo>
                <a:lnTo>
                  <a:pt x="531209" y="170656"/>
                </a:lnTo>
                <a:lnTo>
                  <a:pt x="537642" y="161127"/>
                </a:lnTo>
                <a:lnTo>
                  <a:pt x="540003" y="149479"/>
                </a:lnTo>
                <a:lnTo>
                  <a:pt x="540003" y="29844"/>
                </a:lnTo>
                <a:lnTo>
                  <a:pt x="537642" y="18216"/>
                </a:lnTo>
                <a:lnTo>
                  <a:pt x="531209" y="8731"/>
                </a:lnTo>
                <a:lnTo>
                  <a:pt x="521680" y="2341"/>
                </a:lnTo>
                <a:lnTo>
                  <a:pt x="510032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031998" y="4137914"/>
            <a:ext cx="4775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Шалкар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54836" y="3733800"/>
            <a:ext cx="399288" cy="3992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4312" y="71501"/>
            <a:ext cx="3888104" cy="360680"/>
          </a:xfrm>
          <a:custGeom>
            <a:avLst/>
            <a:gdLst/>
            <a:ahLst/>
            <a:cxnLst/>
            <a:rect l="l" t="t" r="r" b="b"/>
            <a:pathLst>
              <a:path w="3888104" h="360680">
                <a:moveTo>
                  <a:pt x="3827970" y="0"/>
                </a:moveTo>
                <a:lnTo>
                  <a:pt x="60058" y="0"/>
                </a:lnTo>
                <a:lnTo>
                  <a:pt x="36679" y="4704"/>
                </a:lnTo>
                <a:lnTo>
                  <a:pt x="17589" y="17541"/>
                </a:lnTo>
                <a:lnTo>
                  <a:pt x="4719" y="36593"/>
                </a:lnTo>
                <a:lnTo>
                  <a:pt x="0" y="59944"/>
                </a:lnTo>
                <a:lnTo>
                  <a:pt x="0" y="300227"/>
                </a:lnTo>
                <a:lnTo>
                  <a:pt x="4719" y="323597"/>
                </a:lnTo>
                <a:lnTo>
                  <a:pt x="17589" y="342693"/>
                </a:lnTo>
                <a:lnTo>
                  <a:pt x="36679" y="355574"/>
                </a:lnTo>
                <a:lnTo>
                  <a:pt x="60058" y="360299"/>
                </a:lnTo>
                <a:lnTo>
                  <a:pt x="3827970" y="360299"/>
                </a:lnTo>
                <a:lnTo>
                  <a:pt x="3851340" y="355574"/>
                </a:lnTo>
                <a:lnTo>
                  <a:pt x="3870436" y="342693"/>
                </a:lnTo>
                <a:lnTo>
                  <a:pt x="3883316" y="323597"/>
                </a:lnTo>
                <a:lnTo>
                  <a:pt x="3888041" y="300227"/>
                </a:lnTo>
                <a:lnTo>
                  <a:pt x="3888041" y="59944"/>
                </a:lnTo>
                <a:lnTo>
                  <a:pt x="3883316" y="36593"/>
                </a:lnTo>
                <a:lnTo>
                  <a:pt x="3870436" y="17541"/>
                </a:lnTo>
                <a:lnTo>
                  <a:pt x="3851340" y="4704"/>
                </a:lnTo>
                <a:lnTo>
                  <a:pt x="382797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44830" y="127761"/>
            <a:ext cx="362712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err="1" smtClean="0">
                <a:solidFill>
                  <a:srgbClr val="FFFFFF"/>
                </a:solidFill>
                <a:latin typeface="Impact"/>
                <a:cs typeface="Impact"/>
              </a:rPr>
              <a:t>Центр</a:t>
            </a:r>
            <a:r>
              <a:rPr sz="1600" spc="-5" dirty="0" smtClean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Impact"/>
                <a:cs typeface="Impact"/>
              </a:rPr>
              <a:t>– Запад с выходом на</a:t>
            </a:r>
            <a:r>
              <a:rPr sz="1600" spc="80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Impact"/>
                <a:cs typeface="Impact"/>
              </a:rPr>
              <a:t>Астрахань</a:t>
            </a:r>
            <a:endParaRPr sz="1600" dirty="0">
              <a:latin typeface="Impact"/>
              <a:cs typeface="Impact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365250" y="5040248"/>
            <a:ext cx="133350" cy="88900"/>
          </a:xfrm>
          <a:custGeom>
            <a:avLst/>
            <a:gdLst/>
            <a:ahLst/>
            <a:cxnLst/>
            <a:rect l="l" t="t" r="r" b="b"/>
            <a:pathLst>
              <a:path w="133350" h="88900">
                <a:moveTo>
                  <a:pt x="0" y="88900"/>
                </a:moveTo>
                <a:lnTo>
                  <a:pt x="133350" y="0"/>
                </a:lnTo>
              </a:path>
            </a:pathLst>
          </a:custGeom>
          <a:ln w="1270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79500" y="5040248"/>
            <a:ext cx="292100" cy="88265"/>
          </a:xfrm>
          <a:custGeom>
            <a:avLst/>
            <a:gdLst/>
            <a:ahLst/>
            <a:cxnLst/>
            <a:rect l="l" t="t" r="r" b="b"/>
            <a:pathLst>
              <a:path w="292100" h="88264">
                <a:moveTo>
                  <a:pt x="0" y="0"/>
                </a:moveTo>
                <a:lnTo>
                  <a:pt x="52832" y="25846"/>
                </a:lnTo>
                <a:lnTo>
                  <a:pt x="103584" y="49609"/>
                </a:lnTo>
                <a:lnTo>
                  <a:pt x="150168" y="69205"/>
                </a:lnTo>
                <a:lnTo>
                  <a:pt x="190500" y="82550"/>
                </a:lnTo>
                <a:lnTo>
                  <a:pt x="223180" y="88255"/>
                </a:lnTo>
                <a:lnTo>
                  <a:pt x="249634" y="87709"/>
                </a:lnTo>
                <a:lnTo>
                  <a:pt x="271920" y="82996"/>
                </a:lnTo>
                <a:lnTo>
                  <a:pt x="292100" y="76200"/>
                </a:lnTo>
              </a:path>
            </a:pathLst>
          </a:custGeom>
          <a:ln w="1301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52600" y="4760976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139700"/>
                </a:moveTo>
                <a:lnTo>
                  <a:pt x="55562" y="130921"/>
                </a:lnTo>
                <a:lnTo>
                  <a:pt x="101600" y="107950"/>
                </a:lnTo>
                <a:lnTo>
                  <a:pt x="131762" y="61071"/>
                </a:lnTo>
                <a:lnTo>
                  <a:pt x="142676" y="31422"/>
                </a:lnTo>
                <a:lnTo>
                  <a:pt x="152400" y="0"/>
                </a:lnTo>
              </a:path>
            </a:pathLst>
          </a:custGeom>
          <a:ln w="1270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92250" y="4900548"/>
            <a:ext cx="279400" cy="139700"/>
          </a:xfrm>
          <a:custGeom>
            <a:avLst/>
            <a:gdLst/>
            <a:ahLst/>
            <a:cxnLst/>
            <a:rect l="l" t="t" r="r" b="b"/>
            <a:pathLst>
              <a:path w="279400" h="139700">
                <a:moveTo>
                  <a:pt x="0" y="139700"/>
                </a:moveTo>
                <a:lnTo>
                  <a:pt x="28370" y="126501"/>
                </a:lnTo>
                <a:lnTo>
                  <a:pt x="57134" y="113172"/>
                </a:lnTo>
                <a:lnTo>
                  <a:pt x="87493" y="98819"/>
                </a:lnTo>
                <a:lnTo>
                  <a:pt x="120650" y="82550"/>
                </a:lnTo>
                <a:lnTo>
                  <a:pt x="157224" y="64025"/>
                </a:lnTo>
                <a:lnTo>
                  <a:pt x="196453" y="43703"/>
                </a:lnTo>
                <a:lnTo>
                  <a:pt x="237468" y="22167"/>
                </a:lnTo>
                <a:lnTo>
                  <a:pt x="279400" y="0"/>
                </a:lnTo>
              </a:path>
            </a:pathLst>
          </a:custGeom>
          <a:ln w="1301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92200" y="4767198"/>
            <a:ext cx="819150" cy="367665"/>
          </a:xfrm>
          <a:custGeom>
            <a:avLst/>
            <a:gdLst/>
            <a:ahLst/>
            <a:cxnLst/>
            <a:rect l="l" t="t" r="r" b="b"/>
            <a:pathLst>
              <a:path w="819150" h="367664">
                <a:moveTo>
                  <a:pt x="0" y="279907"/>
                </a:moveTo>
                <a:lnTo>
                  <a:pt x="35669" y="298402"/>
                </a:lnTo>
                <a:lnTo>
                  <a:pt x="71040" y="315849"/>
                </a:lnTo>
                <a:lnTo>
                  <a:pt x="139700" y="343407"/>
                </a:lnTo>
                <a:lnTo>
                  <a:pt x="200818" y="363331"/>
                </a:lnTo>
                <a:lnTo>
                  <a:pt x="231675" y="367321"/>
                </a:lnTo>
                <a:lnTo>
                  <a:pt x="266700" y="362584"/>
                </a:lnTo>
                <a:lnTo>
                  <a:pt x="306679" y="345902"/>
                </a:lnTo>
                <a:lnTo>
                  <a:pt x="350027" y="319992"/>
                </a:lnTo>
                <a:lnTo>
                  <a:pt x="396162" y="289915"/>
                </a:lnTo>
                <a:lnTo>
                  <a:pt x="444500" y="260731"/>
                </a:lnTo>
                <a:lnTo>
                  <a:pt x="486777" y="237772"/>
                </a:lnTo>
                <a:lnTo>
                  <a:pt x="532694" y="213155"/>
                </a:lnTo>
                <a:lnTo>
                  <a:pt x="579063" y="188575"/>
                </a:lnTo>
                <a:lnTo>
                  <a:pt x="622694" y="165726"/>
                </a:lnTo>
                <a:lnTo>
                  <a:pt x="660400" y="146303"/>
                </a:lnTo>
                <a:lnTo>
                  <a:pt x="699218" y="128728"/>
                </a:lnTo>
                <a:lnTo>
                  <a:pt x="731869" y="116093"/>
                </a:lnTo>
                <a:lnTo>
                  <a:pt x="758948" y="104245"/>
                </a:lnTo>
                <a:lnTo>
                  <a:pt x="781050" y="89026"/>
                </a:lnTo>
                <a:lnTo>
                  <a:pt x="797325" y="69437"/>
                </a:lnTo>
                <a:lnTo>
                  <a:pt x="807815" y="47561"/>
                </a:lnTo>
                <a:lnTo>
                  <a:pt x="814447" y="24161"/>
                </a:lnTo>
                <a:lnTo>
                  <a:pt x="819150" y="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06879" y="4611623"/>
            <a:ext cx="399288" cy="3992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3063" y="4872228"/>
            <a:ext cx="399288" cy="3977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28116" y="4005071"/>
            <a:ext cx="638556" cy="2849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7636" y="3956303"/>
            <a:ext cx="728472" cy="4267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1075" y="4019550"/>
            <a:ext cx="532130" cy="179705"/>
          </a:xfrm>
          <a:custGeom>
            <a:avLst/>
            <a:gdLst/>
            <a:ahLst/>
            <a:cxnLst/>
            <a:rect l="l" t="t" r="r" b="b"/>
            <a:pathLst>
              <a:path w="532130" h="179704">
                <a:moveTo>
                  <a:pt x="501903" y="0"/>
                </a:moveTo>
                <a:lnTo>
                  <a:pt x="29895" y="0"/>
                </a:lnTo>
                <a:lnTo>
                  <a:pt x="18259" y="2341"/>
                </a:lnTo>
                <a:lnTo>
                  <a:pt x="8756" y="8731"/>
                </a:lnTo>
                <a:lnTo>
                  <a:pt x="2349" y="18216"/>
                </a:lnTo>
                <a:lnTo>
                  <a:pt x="0" y="29844"/>
                </a:lnTo>
                <a:lnTo>
                  <a:pt x="0" y="149479"/>
                </a:lnTo>
                <a:lnTo>
                  <a:pt x="2349" y="161107"/>
                </a:lnTo>
                <a:lnTo>
                  <a:pt x="8756" y="170592"/>
                </a:lnTo>
                <a:lnTo>
                  <a:pt x="18259" y="176982"/>
                </a:lnTo>
                <a:lnTo>
                  <a:pt x="29895" y="179324"/>
                </a:lnTo>
                <a:lnTo>
                  <a:pt x="501903" y="179324"/>
                </a:lnTo>
                <a:lnTo>
                  <a:pt x="513552" y="176982"/>
                </a:lnTo>
                <a:lnTo>
                  <a:pt x="523081" y="170592"/>
                </a:lnTo>
                <a:lnTo>
                  <a:pt x="529514" y="161107"/>
                </a:lnTo>
                <a:lnTo>
                  <a:pt x="531876" y="149479"/>
                </a:lnTo>
                <a:lnTo>
                  <a:pt x="531876" y="29844"/>
                </a:lnTo>
                <a:lnTo>
                  <a:pt x="529514" y="18216"/>
                </a:lnTo>
                <a:lnTo>
                  <a:pt x="523081" y="8731"/>
                </a:lnTo>
                <a:lnTo>
                  <a:pt x="513552" y="2341"/>
                </a:lnTo>
                <a:lnTo>
                  <a:pt x="501903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029716" y="4013961"/>
            <a:ext cx="43497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Атырау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52437" y="3867784"/>
            <a:ext cx="725805" cy="156845"/>
          </a:xfrm>
          <a:custGeom>
            <a:avLst/>
            <a:gdLst/>
            <a:ahLst/>
            <a:cxnLst/>
            <a:rect l="l" t="t" r="r" b="b"/>
            <a:pathLst>
              <a:path w="725805" h="156845">
                <a:moveTo>
                  <a:pt x="0" y="124840"/>
                </a:moveTo>
                <a:lnTo>
                  <a:pt x="51003" y="133866"/>
                </a:lnTo>
                <a:lnTo>
                  <a:pt x="101667" y="142225"/>
                </a:lnTo>
                <a:lnTo>
                  <a:pt x="151650" y="149272"/>
                </a:lnTo>
                <a:lnTo>
                  <a:pt x="200613" y="154361"/>
                </a:lnTo>
                <a:lnTo>
                  <a:pt x="248216" y="156846"/>
                </a:lnTo>
                <a:lnTo>
                  <a:pt x="294119" y="156082"/>
                </a:lnTo>
                <a:lnTo>
                  <a:pt x="348940" y="150084"/>
                </a:lnTo>
                <a:lnTo>
                  <a:pt x="403685" y="139337"/>
                </a:lnTo>
                <a:lnTo>
                  <a:pt x="455528" y="125340"/>
                </a:lnTo>
                <a:lnTo>
                  <a:pt x="501646" y="109594"/>
                </a:lnTo>
                <a:lnTo>
                  <a:pt x="539216" y="93598"/>
                </a:lnTo>
                <a:lnTo>
                  <a:pt x="569854" y="68955"/>
                </a:lnTo>
                <a:lnTo>
                  <a:pt x="599874" y="13856"/>
                </a:lnTo>
                <a:lnTo>
                  <a:pt x="617639" y="0"/>
                </a:lnTo>
                <a:lnTo>
                  <a:pt x="642191" y="1025"/>
                </a:lnTo>
                <a:lnTo>
                  <a:pt x="668810" y="12303"/>
                </a:lnTo>
                <a:lnTo>
                  <a:pt x="696806" y="30414"/>
                </a:lnTo>
                <a:lnTo>
                  <a:pt x="725487" y="51942"/>
                </a:lnTo>
              </a:path>
            </a:pathLst>
          </a:custGeom>
          <a:ln w="1270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6087" y="3872484"/>
            <a:ext cx="727075" cy="155575"/>
          </a:xfrm>
          <a:custGeom>
            <a:avLst/>
            <a:gdLst/>
            <a:ahLst/>
            <a:cxnLst/>
            <a:rect l="l" t="t" r="r" b="b"/>
            <a:pathLst>
              <a:path w="727075" h="155575">
                <a:moveTo>
                  <a:pt x="0" y="123698"/>
                </a:moveTo>
                <a:lnTo>
                  <a:pt x="51117" y="132607"/>
                </a:lnTo>
                <a:lnTo>
                  <a:pt x="101893" y="140871"/>
                </a:lnTo>
                <a:lnTo>
                  <a:pt x="151987" y="147843"/>
                </a:lnTo>
                <a:lnTo>
                  <a:pt x="201056" y="152879"/>
                </a:lnTo>
                <a:lnTo>
                  <a:pt x="248758" y="155333"/>
                </a:lnTo>
                <a:lnTo>
                  <a:pt x="294754" y="154559"/>
                </a:lnTo>
                <a:lnTo>
                  <a:pt x="349699" y="148650"/>
                </a:lnTo>
                <a:lnTo>
                  <a:pt x="404567" y="138018"/>
                </a:lnTo>
                <a:lnTo>
                  <a:pt x="456526" y="124155"/>
                </a:lnTo>
                <a:lnTo>
                  <a:pt x="502746" y="108554"/>
                </a:lnTo>
                <a:lnTo>
                  <a:pt x="540397" y="92710"/>
                </a:lnTo>
                <a:lnTo>
                  <a:pt x="571100" y="68312"/>
                </a:lnTo>
                <a:lnTo>
                  <a:pt x="601189" y="13753"/>
                </a:lnTo>
                <a:lnTo>
                  <a:pt x="618997" y="0"/>
                </a:lnTo>
                <a:lnTo>
                  <a:pt x="643600" y="1055"/>
                </a:lnTo>
                <a:lnTo>
                  <a:pt x="670274" y="12255"/>
                </a:lnTo>
                <a:lnTo>
                  <a:pt x="698329" y="30218"/>
                </a:lnTo>
                <a:lnTo>
                  <a:pt x="727075" y="51562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27175" y="3765803"/>
            <a:ext cx="397763" cy="3992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33825" y="3494278"/>
            <a:ext cx="1144270" cy="286385"/>
          </a:xfrm>
          <a:custGeom>
            <a:avLst/>
            <a:gdLst/>
            <a:ahLst/>
            <a:cxnLst/>
            <a:rect l="l" t="t" r="r" b="b"/>
            <a:pathLst>
              <a:path w="1144270" h="286385">
                <a:moveTo>
                  <a:pt x="76448" y="27812"/>
                </a:moveTo>
                <a:lnTo>
                  <a:pt x="72268" y="46482"/>
                </a:lnTo>
                <a:lnTo>
                  <a:pt x="1140205" y="286131"/>
                </a:lnTo>
                <a:lnTo>
                  <a:pt x="1144270" y="267589"/>
                </a:lnTo>
                <a:lnTo>
                  <a:pt x="76448" y="27812"/>
                </a:lnTo>
                <a:close/>
              </a:path>
              <a:path w="1144270" h="286385">
                <a:moveTo>
                  <a:pt x="82676" y="0"/>
                </a:moveTo>
                <a:lnTo>
                  <a:pt x="0" y="20447"/>
                </a:lnTo>
                <a:lnTo>
                  <a:pt x="66039" y="74295"/>
                </a:lnTo>
                <a:lnTo>
                  <a:pt x="72268" y="46482"/>
                </a:lnTo>
                <a:lnTo>
                  <a:pt x="59816" y="43687"/>
                </a:lnTo>
                <a:lnTo>
                  <a:pt x="64008" y="25019"/>
                </a:lnTo>
                <a:lnTo>
                  <a:pt x="77074" y="25019"/>
                </a:lnTo>
                <a:lnTo>
                  <a:pt x="82676" y="0"/>
                </a:lnTo>
                <a:close/>
              </a:path>
              <a:path w="1144270" h="286385">
                <a:moveTo>
                  <a:pt x="64008" y="25019"/>
                </a:moveTo>
                <a:lnTo>
                  <a:pt x="59816" y="43687"/>
                </a:lnTo>
                <a:lnTo>
                  <a:pt x="72268" y="46482"/>
                </a:lnTo>
                <a:lnTo>
                  <a:pt x="76448" y="27812"/>
                </a:lnTo>
                <a:lnTo>
                  <a:pt x="64008" y="25019"/>
                </a:lnTo>
                <a:close/>
              </a:path>
              <a:path w="1144270" h="286385">
                <a:moveTo>
                  <a:pt x="77074" y="25019"/>
                </a:moveTo>
                <a:lnTo>
                  <a:pt x="64008" y="25019"/>
                </a:lnTo>
                <a:lnTo>
                  <a:pt x="76448" y="27812"/>
                </a:lnTo>
                <a:lnTo>
                  <a:pt x="77074" y="25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75575" y="1469516"/>
            <a:ext cx="724535" cy="2492375"/>
          </a:xfrm>
          <a:custGeom>
            <a:avLst/>
            <a:gdLst/>
            <a:ahLst/>
            <a:cxnLst/>
            <a:rect l="l" t="t" r="r" b="b"/>
            <a:pathLst>
              <a:path w="724535" h="2492375">
                <a:moveTo>
                  <a:pt x="0" y="2408174"/>
                </a:moveTo>
                <a:lnTo>
                  <a:pt x="16078" y="2491867"/>
                </a:lnTo>
                <a:lnTo>
                  <a:pt x="69313" y="2433320"/>
                </a:lnTo>
                <a:lnTo>
                  <a:pt x="42418" y="2433320"/>
                </a:lnTo>
                <a:lnTo>
                  <a:pt x="24079" y="2428240"/>
                </a:lnTo>
                <a:lnTo>
                  <a:pt x="27533" y="2415943"/>
                </a:lnTo>
                <a:lnTo>
                  <a:pt x="0" y="2408174"/>
                </a:lnTo>
                <a:close/>
              </a:path>
              <a:path w="724535" h="2492375">
                <a:moveTo>
                  <a:pt x="27533" y="2415943"/>
                </a:moveTo>
                <a:lnTo>
                  <a:pt x="24079" y="2428240"/>
                </a:lnTo>
                <a:lnTo>
                  <a:pt x="42418" y="2433320"/>
                </a:lnTo>
                <a:lnTo>
                  <a:pt x="45846" y="2421112"/>
                </a:lnTo>
                <a:lnTo>
                  <a:pt x="27533" y="2415943"/>
                </a:lnTo>
                <a:close/>
              </a:path>
              <a:path w="724535" h="2492375">
                <a:moveTo>
                  <a:pt x="45846" y="2421112"/>
                </a:moveTo>
                <a:lnTo>
                  <a:pt x="42418" y="2433320"/>
                </a:lnTo>
                <a:lnTo>
                  <a:pt x="69313" y="2433320"/>
                </a:lnTo>
                <a:lnTo>
                  <a:pt x="73355" y="2428875"/>
                </a:lnTo>
                <a:lnTo>
                  <a:pt x="45846" y="2421112"/>
                </a:lnTo>
                <a:close/>
              </a:path>
              <a:path w="724535" h="2492375">
                <a:moveTo>
                  <a:pt x="706158" y="0"/>
                </a:moveTo>
                <a:lnTo>
                  <a:pt x="27533" y="2415943"/>
                </a:lnTo>
                <a:lnTo>
                  <a:pt x="45846" y="2421112"/>
                </a:lnTo>
                <a:lnTo>
                  <a:pt x="724446" y="5080"/>
                </a:lnTo>
                <a:lnTo>
                  <a:pt x="706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57375" y="1642998"/>
            <a:ext cx="3215005" cy="731837"/>
          </a:xfrm>
          <a:custGeom>
            <a:avLst/>
            <a:gdLst/>
            <a:ahLst/>
            <a:cxnLst/>
            <a:rect l="l" t="t" r="r" b="b"/>
            <a:pathLst>
              <a:path w="3215004" h="1463675">
                <a:moveTo>
                  <a:pt x="2970784" y="0"/>
                </a:moveTo>
                <a:lnTo>
                  <a:pt x="243967" y="0"/>
                </a:lnTo>
                <a:lnTo>
                  <a:pt x="194796" y="4956"/>
                </a:lnTo>
                <a:lnTo>
                  <a:pt x="149000" y="19171"/>
                </a:lnTo>
                <a:lnTo>
                  <a:pt x="107559" y="41663"/>
                </a:lnTo>
                <a:lnTo>
                  <a:pt x="71453" y="71453"/>
                </a:lnTo>
                <a:lnTo>
                  <a:pt x="41663" y="107559"/>
                </a:lnTo>
                <a:lnTo>
                  <a:pt x="19171" y="149000"/>
                </a:lnTo>
                <a:lnTo>
                  <a:pt x="4956" y="194796"/>
                </a:lnTo>
                <a:lnTo>
                  <a:pt x="0" y="243966"/>
                </a:lnTo>
                <a:lnTo>
                  <a:pt x="0" y="1219708"/>
                </a:lnTo>
                <a:lnTo>
                  <a:pt x="4956" y="1268878"/>
                </a:lnTo>
                <a:lnTo>
                  <a:pt x="19171" y="1314674"/>
                </a:lnTo>
                <a:lnTo>
                  <a:pt x="41663" y="1356115"/>
                </a:lnTo>
                <a:lnTo>
                  <a:pt x="71453" y="1392221"/>
                </a:lnTo>
                <a:lnTo>
                  <a:pt x="107559" y="1422011"/>
                </a:lnTo>
                <a:lnTo>
                  <a:pt x="149000" y="1444503"/>
                </a:lnTo>
                <a:lnTo>
                  <a:pt x="194796" y="1458718"/>
                </a:lnTo>
                <a:lnTo>
                  <a:pt x="243967" y="1463675"/>
                </a:lnTo>
                <a:lnTo>
                  <a:pt x="2970784" y="1463675"/>
                </a:lnTo>
                <a:lnTo>
                  <a:pt x="3019954" y="1458718"/>
                </a:lnTo>
                <a:lnTo>
                  <a:pt x="3065750" y="1444503"/>
                </a:lnTo>
                <a:lnTo>
                  <a:pt x="3107191" y="1422011"/>
                </a:lnTo>
                <a:lnTo>
                  <a:pt x="3143297" y="1392221"/>
                </a:lnTo>
                <a:lnTo>
                  <a:pt x="3173087" y="1356115"/>
                </a:lnTo>
                <a:lnTo>
                  <a:pt x="3195579" y="1314674"/>
                </a:lnTo>
                <a:lnTo>
                  <a:pt x="3209794" y="1268878"/>
                </a:lnTo>
                <a:lnTo>
                  <a:pt x="3214751" y="1219708"/>
                </a:lnTo>
                <a:lnTo>
                  <a:pt x="3214751" y="243966"/>
                </a:lnTo>
                <a:lnTo>
                  <a:pt x="3209794" y="194796"/>
                </a:lnTo>
                <a:lnTo>
                  <a:pt x="3195579" y="149000"/>
                </a:lnTo>
                <a:lnTo>
                  <a:pt x="3173087" y="107559"/>
                </a:lnTo>
                <a:lnTo>
                  <a:pt x="3143297" y="71453"/>
                </a:lnTo>
                <a:lnTo>
                  <a:pt x="3107191" y="41663"/>
                </a:lnTo>
                <a:lnTo>
                  <a:pt x="3065750" y="19171"/>
                </a:lnTo>
                <a:lnTo>
                  <a:pt x="3019954" y="4956"/>
                </a:lnTo>
                <a:lnTo>
                  <a:pt x="2970784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57375" y="1642998"/>
            <a:ext cx="3215005" cy="731837"/>
          </a:xfrm>
          <a:custGeom>
            <a:avLst/>
            <a:gdLst/>
            <a:ahLst/>
            <a:cxnLst/>
            <a:rect l="l" t="t" r="r" b="b"/>
            <a:pathLst>
              <a:path w="3215004" h="1463675">
                <a:moveTo>
                  <a:pt x="0" y="243966"/>
                </a:moveTo>
                <a:lnTo>
                  <a:pt x="4956" y="194796"/>
                </a:lnTo>
                <a:lnTo>
                  <a:pt x="19171" y="149000"/>
                </a:lnTo>
                <a:lnTo>
                  <a:pt x="41663" y="107559"/>
                </a:lnTo>
                <a:lnTo>
                  <a:pt x="71453" y="71453"/>
                </a:lnTo>
                <a:lnTo>
                  <a:pt x="107559" y="41663"/>
                </a:lnTo>
                <a:lnTo>
                  <a:pt x="149000" y="19171"/>
                </a:lnTo>
                <a:lnTo>
                  <a:pt x="194796" y="4956"/>
                </a:lnTo>
                <a:lnTo>
                  <a:pt x="243967" y="0"/>
                </a:lnTo>
                <a:lnTo>
                  <a:pt x="2970784" y="0"/>
                </a:lnTo>
                <a:lnTo>
                  <a:pt x="3019954" y="4956"/>
                </a:lnTo>
                <a:lnTo>
                  <a:pt x="3065750" y="19171"/>
                </a:lnTo>
                <a:lnTo>
                  <a:pt x="3107191" y="41663"/>
                </a:lnTo>
                <a:lnTo>
                  <a:pt x="3143297" y="71453"/>
                </a:lnTo>
                <a:lnTo>
                  <a:pt x="3173087" y="107559"/>
                </a:lnTo>
                <a:lnTo>
                  <a:pt x="3195579" y="149000"/>
                </a:lnTo>
                <a:lnTo>
                  <a:pt x="3209794" y="194796"/>
                </a:lnTo>
                <a:lnTo>
                  <a:pt x="3214751" y="243966"/>
                </a:lnTo>
                <a:lnTo>
                  <a:pt x="3214751" y="1219708"/>
                </a:lnTo>
                <a:lnTo>
                  <a:pt x="3209794" y="1268878"/>
                </a:lnTo>
                <a:lnTo>
                  <a:pt x="3195579" y="1314674"/>
                </a:lnTo>
                <a:lnTo>
                  <a:pt x="3173087" y="1356115"/>
                </a:lnTo>
                <a:lnTo>
                  <a:pt x="3143297" y="1392221"/>
                </a:lnTo>
                <a:lnTo>
                  <a:pt x="3107191" y="1422011"/>
                </a:lnTo>
                <a:lnTo>
                  <a:pt x="3065750" y="1444503"/>
                </a:lnTo>
                <a:lnTo>
                  <a:pt x="3019954" y="1458718"/>
                </a:lnTo>
                <a:lnTo>
                  <a:pt x="2970784" y="1463675"/>
                </a:lnTo>
                <a:lnTo>
                  <a:pt x="243967" y="1463675"/>
                </a:lnTo>
                <a:lnTo>
                  <a:pt x="194796" y="1458718"/>
                </a:lnTo>
                <a:lnTo>
                  <a:pt x="149000" y="1444503"/>
                </a:lnTo>
                <a:lnTo>
                  <a:pt x="107559" y="1422011"/>
                </a:lnTo>
                <a:lnTo>
                  <a:pt x="71453" y="1392221"/>
                </a:lnTo>
                <a:lnTo>
                  <a:pt x="41663" y="1356115"/>
                </a:lnTo>
                <a:lnTo>
                  <a:pt x="19171" y="1314674"/>
                </a:lnTo>
                <a:lnTo>
                  <a:pt x="4956" y="1268878"/>
                </a:lnTo>
                <a:lnTo>
                  <a:pt x="0" y="1219708"/>
                </a:lnTo>
                <a:lnTo>
                  <a:pt x="0" y="243966"/>
                </a:lnTo>
                <a:close/>
              </a:path>
            </a:pathLst>
          </a:custGeom>
          <a:ln w="6350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952370" y="1734184"/>
            <a:ext cx="306895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9395" indent="640080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Impact"/>
                <a:cs typeface="Impact"/>
              </a:rPr>
              <a:t>Актобе-Макат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- </a:t>
            </a:r>
            <a:r>
              <a:rPr sz="1400" spc="-5" dirty="0">
                <a:solidFill>
                  <a:srgbClr val="001F5F"/>
                </a:solidFill>
                <a:latin typeface="Impact"/>
                <a:cs typeface="Impact"/>
              </a:rPr>
              <a:t>484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км  </a:t>
            </a:r>
            <a:r>
              <a:rPr sz="1400" dirty="0">
                <a:solidFill>
                  <a:srgbClr val="585858"/>
                </a:solidFill>
                <a:latin typeface="Impact"/>
                <a:cs typeface="Impact"/>
              </a:rPr>
              <a:t>Период реализации: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2015-2021</a:t>
            </a:r>
            <a:r>
              <a:rPr sz="1400" spc="-12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1400" dirty="0" err="1" smtClean="0">
                <a:solidFill>
                  <a:srgbClr val="001F5F"/>
                </a:solidFill>
                <a:latin typeface="Impact"/>
                <a:cs typeface="Impact"/>
              </a:rPr>
              <a:t>годы</a:t>
            </a:r>
            <a:endParaRPr sz="1400" dirty="0">
              <a:latin typeface="Impact"/>
              <a:cs typeface="Impact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42849" y="880997"/>
            <a:ext cx="3096260" cy="643003"/>
          </a:xfrm>
          <a:custGeom>
            <a:avLst/>
            <a:gdLst/>
            <a:ahLst/>
            <a:cxnLst/>
            <a:rect l="l" t="t" r="r" b="b"/>
            <a:pathLst>
              <a:path w="3096260" h="972185">
                <a:moveTo>
                  <a:pt x="2933979" y="0"/>
                </a:moveTo>
                <a:lnTo>
                  <a:pt x="162001" y="0"/>
                </a:lnTo>
                <a:lnTo>
                  <a:pt x="118934" y="5786"/>
                </a:lnTo>
                <a:lnTo>
                  <a:pt x="80235" y="22116"/>
                </a:lnTo>
                <a:lnTo>
                  <a:pt x="47448" y="47450"/>
                </a:lnTo>
                <a:lnTo>
                  <a:pt x="22117" y="80245"/>
                </a:lnTo>
                <a:lnTo>
                  <a:pt x="5786" y="118959"/>
                </a:lnTo>
                <a:lnTo>
                  <a:pt x="0" y="162051"/>
                </a:lnTo>
                <a:lnTo>
                  <a:pt x="0" y="810005"/>
                </a:lnTo>
                <a:lnTo>
                  <a:pt x="5786" y="853098"/>
                </a:lnTo>
                <a:lnTo>
                  <a:pt x="22117" y="891812"/>
                </a:lnTo>
                <a:lnTo>
                  <a:pt x="47448" y="924607"/>
                </a:lnTo>
                <a:lnTo>
                  <a:pt x="80235" y="949941"/>
                </a:lnTo>
                <a:lnTo>
                  <a:pt x="118934" y="966271"/>
                </a:lnTo>
                <a:lnTo>
                  <a:pt x="162001" y="972058"/>
                </a:lnTo>
                <a:lnTo>
                  <a:pt x="2933979" y="972058"/>
                </a:lnTo>
                <a:lnTo>
                  <a:pt x="2977071" y="966271"/>
                </a:lnTo>
                <a:lnTo>
                  <a:pt x="3015786" y="949941"/>
                </a:lnTo>
                <a:lnTo>
                  <a:pt x="3048581" y="924607"/>
                </a:lnTo>
                <a:lnTo>
                  <a:pt x="3073914" y="891812"/>
                </a:lnTo>
                <a:lnTo>
                  <a:pt x="3090245" y="853098"/>
                </a:lnTo>
                <a:lnTo>
                  <a:pt x="3096031" y="810005"/>
                </a:lnTo>
                <a:lnTo>
                  <a:pt x="3096031" y="162051"/>
                </a:lnTo>
                <a:lnTo>
                  <a:pt x="3090245" y="118959"/>
                </a:lnTo>
                <a:lnTo>
                  <a:pt x="3073914" y="80245"/>
                </a:lnTo>
                <a:lnTo>
                  <a:pt x="3048581" y="47450"/>
                </a:lnTo>
                <a:lnTo>
                  <a:pt x="3015786" y="22116"/>
                </a:lnTo>
                <a:lnTo>
                  <a:pt x="2977071" y="5786"/>
                </a:lnTo>
                <a:lnTo>
                  <a:pt x="2933979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2849" y="880998"/>
            <a:ext cx="3096260" cy="643002"/>
          </a:xfrm>
          <a:custGeom>
            <a:avLst/>
            <a:gdLst/>
            <a:ahLst/>
            <a:cxnLst/>
            <a:rect l="l" t="t" r="r" b="b"/>
            <a:pathLst>
              <a:path w="3096260" h="972185">
                <a:moveTo>
                  <a:pt x="0" y="162051"/>
                </a:moveTo>
                <a:lnTo>
                  <a:pt x="5786" y="118959"/>
                </a:lnTo>
                <a:lnTo>
                  <a:pt x="22117" y="80245"/>
                </a:lnTo>
                <a:lnTo>
                  <a:pt x="47448" y="47450"/>
                </a:lnTo>
                <a:lnTo>
                  <a:pt x="80235" y="22116"/>
                </a:lnTo>
                <a:lnTo>
                  <a:pt x="118934" y="5786"/>
                </a:lnTo>
                <a:lnTo>
                  <a:pt x="162001" y="0"/>
                </a:lnTo>
                <a:lnTo>
                  <a:pt x="2933979" y="0"/>
                </a:lnTo>
                <a:lnTo>
                  <a:pt x="2977071" y="5786"/>
                </a:lnTo>
                <a:lnTo>
                  <a:pt x="3015786" y="22116"/>
                </a:lnTo>
                <a:lnTo>
                  <a:pt x="3048581" y="47450"/>
                </a:lnTo>
                <a:lnTo>
                  <a:pt x="3073914" y="80245"/>
                </a:lnTo>
                <a:lnTo>
                  <a:pt x="3090245" y="118959"/>
                </a:lnTo>
                <a:lnTo>
                  <a:pt x="3096031" y="162051"/>
                </a:lnTo>
                <a:lnTo>
                  <a:pt x="3096031" y="810005"/>
                </a:lnTo>
                <a:lnTo>
                  <a:pt x="3090245" y="853098"/>
                </a:lnTo>
                <a:lnTo>
                  <a:pt x="3073914" y="891812"/>
                </a:lnTo>
                <a:lnTo>
                  <a:pt x="3048581" y="924607"/>
                </a:lnTo>
                <a:lnTo>
                  <a:pt x="3015786" y="949941"/>
                </a:lnTo>
                <a:lnTo>
                  <a:pt x="2977071" y="966271"/>
                </a:lnTo>
                <a:lnTo>
                  <a:pt x="2933979" y="972058"/>
                </a:lnTo>
                <a:lnTo>
                  <a:pt x="162001" y="972058"/>
                </a:lnTo>
                <a:lnTo>
                  <a:pt x="118934" y="966271"/>
                </a:lnTo>
                <a:lnTo>
                  <a:pt x="80235" y="949941"/>
                </a:lnTo>
                <a:lnTo>
                  <a:pt x="47448" y="924607"/>
                </a:lnTo>
                <a:lnTo>
                  <a:pt x="22117" y="891812"/>
                </a:lnTo>
                <a:lnTo>
                  <a:pt x="5786" y="853098"/>
                </a:lnTo>
                <a:lnTo>
                  <a:pt x="0" y="810005"/>
                </a:lnTo>
                <a:lnTo>
                  <a:pt x="0" y="162051"/>
                </a:lnTo>
                <a:close/>
              </a:path>
            </a:pathLst>
          </a:custGeom>
          <a:ln w="6349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13766" y="939290"/>
            <a:ext cx="28695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Impact"/>
                <a:cs typeface="Impact"/>
              </a:rPr>
              <a:t>Атырау-Гр.РФ (на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Астрахань) - </a:t>
            </a:r>
            <a:r>
              <a:rPr sz="1400" spc="10" dirty="0">
                <a:solidFill>
                  <a:srgbClr val="001F5F"/>
                </a:solidFill>
                <a:latin typeface="Impact"/>
                <a:cs typeface="Impact"/>
              </a:rPr>
              <a:t>277</a:t>
            </a:r>
            <a:r>
              <a:rPr sz="1400" spc="-7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км  </a:t>
            </a:r>
            <a:r>
              <a:rPr sz="1400" dirty="0">
                <a:solidFill>
                  <a:srgbClr val="585858"/>
                </a:solidFill>
                <a:latin typeface="Impact"/>
                <a:cs typeface="Impact"/>
              </a:rPr>
              <a:t>Период реализации: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2017-2020 </a:t>
            </a:r>
            <a:r>
              <a:rPr sz="1400" dirty="0" err="1" smtClean="0">
                <a:solidFill>
                  <a:srgbClr val="001F5F"/>
                </a:solidFill>
                <a:latin typeface="Impact"/>
                <a:cs typeface="Impact"/>
              </a:rPr>
              <a:t>годы</a:t>
            </a:r>
            <a:endParaRPr sz="1400" dirty="0">
              <a:latin typeface="Impact"/>
              <a:cs typeface="Impact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076063" y="3464180"/>
            <a:ext cx="3456304" cy="574420"/>
          </a:xfrm>
          <a:custGeom>
            <a:avLst/>
            <a:gdLst/>
            <a:ahLst/>
            <a:cxnLst/>
            <a:rect l="l" t="t" r="r" b="b"/>
            <a:pathLst>
              <a:path w="3456304" h="1332229">
                <a:moveTo>
                  <a:pt x="3233928" y="0"/>
                </a:moveTo>
                <a:lnTo>
                  <a:pt x="221996" y="0"/>
                </a:lnTo>
                <a:lnTo>
                  <a:pt x="177270" y="4507"/>
                </a:lnTo>
                <a:lnTo>
                  <a:pt x="135606" y="17434"/>
                </a:lnTo>
                <a:lnTo>
                  <a:pt x="97897" y="37893"/>
                </a:lnTo>
                <a:lnTo>
                  <a:pt x="65039" y="64992"/>
                </a:lnTo>
                <a:lnTo>
                  <a:pt x="37926" y="97842"/>
                </a:lnTo>
                <a:lnTo>
                  <a:pt x="17452" y="135552"/>
                </a:lnTo>
                <a:lnTo>
                  <a:pt x="4512" y="177233"/>
                </a:lnTo>
                <a:lnTo>
                  <a:pt x="0" y="221996"/>
                </a:lnTo>
                <a:lnTo>
                  <a:pt x="0" y="1109980"/>
                </a:lnTo>
                <a:lnTo>
                  <a:pt x="4512" y="1154705"/>
                </a:lnTo>
                <a:lnTo>
                  <a:pt x="17452" y="1196369"/>
                </a:lnTo>
                <a:lnTo>
                  <a:pt x="37926" y="1234078"/>
                </a:lnTo>
                <a:lnTo>
                  <a:pt x="65039" y="1266936"/>
                </a:lnTo>
                <a:lnTo>
                  <a:pt x="97897" y="1294049"/>
                </a:lnTo>
                <a:lnTo>
                  <a:pt x="135606" y="1314523"/>
                </a:lnTo>
                <a:lnTo>
                  <a:pt x="177270" y="1327463"/>
                </a:lnTo>
                <a:lnTo>
                  <a:pt x="221996" y="1331976"/>
                </a:lnTo>
                <a:lnTo>
                  <a:pt x="3233928" y="1331976"/>
                </a:lnTo>
                <a:lnTo>
                  <a:pt x="3278695" y="1327463"/>
                </a:lnTo>
                <a:lnTo>
                  <a:pt x="3320391" y="1314523"/>
                </a:lnTo>
                <a:lnTo>
                  <a:pt x="3358122" y="1294049"/>
                </a:lnTo>
                <a:lnTo>
                  <a:pt x="3390995" y="1266936"/>
                </a:lnTo>
                <a:lnTo>
                  <a:pt x="3418117" y="1234078"/>
                </a:lnTo>
                <a:lnTo>
                  <a:pt x="3438596" y="1196369"/>
                </a:lnTo>
                <a:lnTo>
                  <a:pt x="3451538" y="1154705"/>
                </a:lnTo>
                <a:lnTo>
                  <a:pt x="3456051" y="1109980"/>
                </a:lnTo>
                <a:lnTo>
                  <a:pt x="3456051" y="221996"/>
                </a:lnTo>
                <a:lnTo>
                  <a:pt x="3451538" y="177233"/>
                </a:lnTo>
                <a:lnTo>
                  <a:pt x="3438596" y="135552"/>
                </a:lnTo>
                <a:lnTo>
                  <a:pt x="3418117" y="97842"/>
                </a:lnTo>
                <a:lnTo>
                  <a:pt x="3390995" y="64992"/>
                </a:lnTo>
                <a:lnTo>
                  <a:pt x="3358122" y="37893"/>
                </a:lnTo>
                <a:lnTo>
                  <a:pt x="3320391" y="17434"/>
                </a:lnTo>
                <a:lnTo>
                  <a:pt x="3278695" y="4507"/>
                </a:lnTo>
                <a:lnTo>
                  <a:pt x="3233928" y="0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76063" y="3464180"/>
            <a:ext cx="3456304" cy="574420"/>
          </a:xfrm>
          <a:custGeom>
            <a:avLst/>
            <a:gdLst/>
            <a:ahLst/>
            <a:cxnLst/>
            <a:rect l="l" t="t" r="r" b="b"/>
            <a:pathLst>
              <a:path w="3456304" h="1332229">
                <a:moveTo>
                  <a:pt x="0" y="221996"/>
                </a:moveTo>
                <a:lnTo>
                  <a:pt x="4512" y="177233"/>
                </a:lnTo>
                <a:lnTo>
                  <a:pt x="17452" y="135552"/>
                </a:lnTo>
                <a:lnTo>
                  <a:pt x="37926" y="97842"/>
                </a:lnTo>
                <a:lnTo>
                  <a:pt x="65039" y="64992"/>
                </a:lnTo>
                <a:lnTo>
                  <a:pt x="97897" y="37893"/>
                </a:lnTo>
                <a:lnTo>
                  <a:pt x="135606" y="17434"/>
                </a:lnTo>
                <a:lnTo>
                  <a:pt x="177270" y="4507"/>
                </a:lnTo>
                <a:lnTo>
                  <a:pt x="221996" y="0"/>
                </a:lnTo>
                <a:lnTo>
                  <a:pt x="3233928" y="0"/>
                </a:lnTo>
                <a:lnTo>
                  <a:pt x="3278695" y="4507"/>
                </a:lnTo>
                <a:lnTo>
                  <a:pt x="3320391" y="17434"/>
                </a:lnTo>
                <a:lnTo>
                  <a:pt x="3358122" y="37893"/>
                </a:lnTo>
                <a:lnTo>
                  <a:pt x="3390995" y="64992"/>
                </a:lnTo>
                <a:lnTo>
                  <a:pt x="3418117" y="97842"/>
                </a:lnTo>
                <a:lnTo>
                  <a:pt x="3438596" y="135552"/>
                </a:lnTo>
                <a:lnTo>
                  <a:pt x="3451538" y="177233"/>
                </a:lnTo>
                <a:lnTo>
                  <a:pt x="3456051" y="221996"/>
                </a:lnTo>
                <a:lnTo>
                  <a:pt x="3456051" y="1109980"/>
                </a:lnTo>
                <a:lnTo>
                  <a:pt x="3451538" y="1154705"/>
                </a:lnTo>
                <a:lnTo>
                  <a:pt x="3438596" y="1196369"/>
                </a:lnTo>
                <a:lnTo>
                  <a:pt x="3418117" y="1234078"/>
                </a:lnTo>
                <a:lnTo>
                  <a:pt x="3390995" y="1266936"/>
                </a:lnTo>
                <a:lnTo>
                  <a:pt x="3358122" y="1294049"/>
                </a:lnTo>
                <a:lnTo>
                  <a:pt x="3320391" y="1314523"/>
                </a:lnTo>
                <a:lnTo>
                  <a:pt x="3278695" y="1327463"/>
                </a:lnTo>
                <a:lnTo>
                  <a:pt x="3233928" y="1331976"/>
                </a:lnTo>
                <a:lnTo>
                  <a:pt x="221996" y="1331976"/>
                </a:lnTo>
                <a:lnTo>
                  <a:pt x="177270" y="1327463"/>
                </a:lnTo>
                <a:lnTo>
                  <a:pt x="135606" y="1314523"/>
                </a:lnTo>
                <a:lnTo>
                  <a:pt x="97897" y="1294049"/>
                </a:lnTo>
                <a:lnTo>
                  <a:pt x="65039" y="1266936"/>
                </a:lnTo>
                <a:lnTo>
                  <a:pt x="37926" y="1234078"/>
                </a:lnTo>
                <a:lnTo>
                  <a:pt x="17452" y="1196369"/>
                </a:lnTo>
                <a:lnTo>
                  <a:pt x="4512" y="1154705"/>
                </a:lnTo>
                <a:lnTo>
                  <a:pt x="0" y="1109980"/>
                </a:lnTo>
                <a:lnTo>
                  <a:pt x="0" y="221996"/>
                </a:lnTo>
                <a:close/>
              </a:path>
            </a:pathLst>
          </a:custGeom>
          <a:ln w="6350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5165216" y="3282727"/>
            <a:ext cx="3103880" cy="710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  <a:spcBef>
                <a:spcPts val="480"/>
              </a:spcBef>
            </a:pPr>
            <a:endParaRPr lang="ru-RU" sz="1400" spc="-5" dirty="0" smtClean="0">
              <a:solidFill>
                <a:srgbClr val="001F5F"/>
              </a:solidFill>
              <a:latin typeface="Impact"/>
              <a:cs typeface="Impact"/>
            </a:endParaRPr>
          </a:p>
          <a:p>
            <a:pPr marL="12700" marR="5080" indent="175260">
              <a:lnSpc>
                <a:spcPct val="100000"/>
              </a:lnSpc>
              <a:spcBef>
                <a:spcPts val="480"/>
              </a:spcBef>
            </a:pPr>
            <a:r>
              <a:rPr sz="1400" spc="-5" dirty="0" err="1" smtClean="0">
                <a:solidFill>
                  <a:srgbClr val="001F5F"/>
                </a:solidFill>
                <a:latin typeface="Impact"/>
                <a:cs typeface="Impact"/>
              </a:rPr>
              <a:t>Астана-Шалкар-Кандыагаш</a:t>
            </a:r>
            <a:r>
              <a:rPr sz="1400" spc="-5" dirty="0" smtClean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– 1 </a:t>
            </a:r>
            <a:r>
              <a:rPr sz="1400" spc="5" dirty="0">
                <a:solidFill>
                  <a:srgbClr val="001F5F"/>
                </a:solidFill>
                <a:latin typeface="Impact"/>
                <a:cs typeface="Impact"/>
              </a:rPr>
              <a:t>273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км  </a:t>
            </a:r>
            <a:r>
              <a:rPr sz="1400" dirty="0">
                <a:solidFill>
                  <a:srgbClr val="585858"/>
                </a:solidFill>
                <a:latin typeface="Impact"/>
                <a:cs typeface="Impact"/>
              </a:rPr>
              <a:t>Период реализации: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2017-2022 </a:t>
            </a:r>
            <a:r>
              <a:rPr sz="1400" dirty="0" err="1" smtClean="0">
                <a:solidFill>
                  <a:srgbClr val="001F5F"/>
                </a:solidFill>
                <a:latin typeface="Impact"/>
                <a:cs typeface="Impact"/>
              </a:rPr>
              <a:t>годы</a:t>
            </a:r>
            <a:endParaRPr sz="1400" dirty="0">
              <a:latin typeface="Impact"/>
              <a:cs typeface="Impact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605151" y="3457575"/>
            <a:ext cx="1333500" cy="600075"/>
          </a:xfrm>
          <a:custGeom>
            <a:avLst/>
            <a:gdLst/>
            <a:ahLst/>
            <a:cxnLst/>
            <a:rect l="l" t="t" r="r" b="b"/>
            <a:pathLst>
              <a:path w="1333500" h="600075">
                <a:moveTo>
                  <a:pt x="1333500" y="52324"/>
                </a:moveTo>
                <a:lnTo>
                  <a:pt x="1301980" y="74779"/>
                </a:lnTo>
                <a:lnTo>
                  <a:pt x="1269269" y="97758"/>
                </a:lnTo>
                <a:lnTo>
                  <a:pt x="1234130" y="121832"/>
                </a:lnTo>
                <a:lnTo>
                  <a:pt x="1195324" y="147574"/>
                </a:lnTo>
                <a:lnTo>
                  <a:pt x="1149949" y="176385"/>
                </a:lnTo>
                <a:lnTo>
                  <a:pt x="1099502" y="207470"/>
                </a:lnTo>
                <a:lnTo>
                  <a:pt x="1049341" y="238388"/>
                </a:lnTo>
                <a:lnTo>
                  <a:pt x="1004824" y="266700"/>
                </a:lnTo>
                <a:lnTo>
                  <a:pt x="967418" y="293116"/>
                </a:lnTo>
                <a:lnTo>
                  <a:pt x="934275" y="318484"/>
                </a:lnTo>
                <a:lnTo>
                  <a:pt x="904275" y="340566"/>
                </a:lnTo>
                <a:lnTo>
                  <a:pt x="876300" y="357124"/>
                </a:lnTo>
                <a:lnTo>
                  <a:pt x="846720" y="366760"/>
                </a:lnTo>
                <a:lnTo>
                  <a:pt x="817308" y="370871"/>
                </a:lnTo>
                <a:lnTo>
                  <a:pt x="794754" y="371697"/>
                </a:lnTo>
                <a:lnTo>
                  <a:pt x="785749" y="371475"/>
                </a:lnTo>
                <a:lnTo>
                  <a:pt x="763601" y="372786"/>
                </a:lnTo>
                <a:lnTo>
                  <a:pt x="719258" y="375457"/>
                </a:lnTo>
                <a:lnTo>
                  <a:pt x="670573" y="406538"/>
                </a:lnTo>
                <a:lnTo>
                  <a:pt x="617547" y="466030"/>
                </a:lnTo>
                <a:lnTo>
                  <a:pt x="585724" y="495300"/>
                </a:lnTo>
                <a:lnTo>
                  <a:pt x="546205" y="526280"/>
                </a:lnTo>
                <a:lnTo>
                  <a:pt x="500935" y="559879"/>
                </a:lnTo>
                <a:lnTo>
                  <a:pt x="456404" y="587382"/>
                </a:lnTo>
                <a:lnTo>
                  <a:pt x="419100" y="600075"/>
                </a:lnTo>
                <a:lnTo>
                  <a:pt x="391150" y="592824"/>
                </a:lnTo>
                <a:lnTo>
                  <a:pt x="350537" y="542603"/>
                </a:lnTo>
                <a:lnTo>
                  <a:pt x="319000" y="485574"/>
                </a:lnTo>
                <a:lnTo>
                  <a:pt x="308006" y="453310"/>
                </a:lnTo>
                <a:lnTo>
                  <a:pt x="296584" y="421784"/>
                </a:lnTo>
                <a:lnTo>
                  <a:pt x="280924" y="395224"/>
                </a:lnTo>
                <a:lnTo>
                  <a:pt x="258716" y="377773"/>
                </a:lnTo>
                <a:lnTo>
                  <a:pt x="232425" y="366109"/>
                </a:lnTo>
                <a:lnTo>
                  <a:pt x="205396" y="353540"/>
                </a:lnTo>
                <a:lnTo>
                  <a:pt x="180975" y="333375"/>
                </a:lnTo>
                <a:lnTo>
                  <a:pt x="160871" y="303385"/>
                </a:lnTo>
                <a:lnTo>
                  <a:pt x="143113" y="267287"/>
                </a:lnTo>
                <a:lnTo>
                  <a:pt x="125235" y="227308"/>
                </a:lnTo>
                <a:lnTo>
                  <a:pt x="104775" y="185674"/>
                </a:lnTo>
                <a:lnTo>
                  <a:pt x="80885" y="142392"/>
                </a:lnTo>
                <a:lnTo>
                  <a:pt x="55006" y="96408"/>
                </a:lnTo>
                <a:lnTo>
                  <a:pt x="27818" y="48639"/>
                </a:lnTo>
                <a:lnTo>
                  <a:pt x="0" y="0"/>
                </a:lnTo>
              </a:path>
            </a:pathLst>
          </a:custGeom>
          <a:ln w="1270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00325" y="3462273"/>
            <a:ext cx="1333500" cy="600075"/>
          </a:xfrm>
          <a:custGeom>
            <a:avLst/>
            <a:gdLst/>
            <a:ahLst/>
            <a:cxnLst/>
            <a:rect l="l" t="t" r="r" b="b"/>
            <a:pathLst>
              <a:path w="1333500" h="600075">
                <a:moveTo>
                  <a:pt x="1333500" y="52450"/>
                </a:moveTo>
                <a:lnTo>
                  <a:pt x="1302051" y="74852"/>
                </a:lnTo>
                <a:lnTo>
                  <a:pt x="1269364" y="97837"/>
                </a:lnTo>
                <a:lnTo>
                  <a:pt x="1234201" y="121941"/>
                </a:lnTo>
                <a:lnTo>
                  <a:pt x="1195324" y="147700"/>
                </a:lnTo>
                <a:lnTo>
                  <a:pt x="1149949" y="176438"/>
                </a:lnTo>
                <a:lnTo>
                  <a:pt x="1099502" y="207486"/>
                </a:lnTo>
                <a:lnTo>
                  <a:pt x="1049341" y="238390"/>
                </a:lnTo>
                <a:lnTo>
                  <a:pt x="1004824" y="266700"/>
                </a:lnTo>
                <a:lnTo>
                  <a:pt x="967472" y="293117"/>
                </a:lnTo>
                <a:lnTo>
                  <a:pt x="934323" y="318500"/>
                </a:lnTo>
                <a:lnTo>
                  <a:pt x="904293" y="340619"/>
                </a:lnTo>
                <a:lnTo>
                  <a:pt x="876300" y="357250"/>
                </a:lnTo>
                <a:lnTo>
                  <a:pt x="846720" y="366813"/>
                </a:lnTo>
                <a:lnTo>
                  <a:pt x="817308" y="370887"/>
                </a:lnTo>
                <a:lnTo>
                  <a:pt x="794754" y="371699"/>
                </a:lnTo>
                <a:lnTo>
                  <a:pt x="785749" y="371475"/>
                </a:lnTo>
                <a:lnTo>
                  <a:pt x="763601" y="372842"/>
                </a:lnTo>
                <a:lnTo>
                  <a:pt x="719258" y="375529"/>
                </a:lnTo>
                <a:lnTo>
                  <a:pt x="670591" y="406592"/>
                </a:lnTo>
                <a:lnTo>
                  <a:pt x="617601" y="466032"/>
                </a:lnTo>
                <a:lnTo>
                  <a:pt x="585724" y="495300"/>
                </a:lnTo>
                <a:lnTo>
                  <a:pt x="546205" y="526333"/>
                </a:lnTo>
                <a:lnTo>
                  <a:pt x="500935" y="559927"/>
                </a:lnTo>
                <a:lnTo>
                  <a:pt x="456404" y="587400"/>
                </a:lnTo>
                <a:lnTo>
                  <a:pt x="419100" y="600075"/>
                </a:lnTo>
                <a:lnTo>
                  <a:pt x="391203" y="592824"/>
                </a:lnTo>
                <a:lnTo>
                  <a:pt x="350555" y="542603"/>
                </a:lnTo>
                <a:lnTo>
                  <a:pt x="319053" y="485630"/>
                </a:lnTo>
                <a:lnTo>
                  <a:pt x="308054" y="453374"/>
                </a:lnTo>
                <a:lnTo>
                  <a:pt x="296602" y="421856"/>
                </a:lnTo>
                <a:lnTo>
                  <a:pt x="280924" y="395350"/>
                </a:lnTo>
                <a:lnTo>
                  <a:pt x="258716" y="377826"/>
                </a:lnTo>
                <a:lnTo>
                  <a:pt x="232425" y="366125"/>
                </a:lnTo>
                <a:lnTo>
                  <a:pt x="205396" y="353542"/>
                </a:lnTo>
                <a:lnTo>
                  <a:pt x="180975" y="333375"/>
                </a:lnTo>
                <a:lnTo>
                  <a:pt x="160924" y="303387"/>
                </a:lnTo>
                <a:lnTo>
                  <a:pt x="143160" y="267303"/>
                </a:lnTo>
                <a:lnTo>
                  <a:pt x="125253" y="227361"/>
                </a:lnTo>
                <a:lnTo>
                  <a:pt x="104775" y="185800"/>
                </a:lnTo>
                <a:lnTo>
                  <a:pt x="80902" y="142464"/>
                </a:lnTo>
                <a:lnTo>
                  <a:pt x="55054" y="96472"/>
                </a:lnTo>
                <a:lnTo>
                  <a:pt x="27872" y="48694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 rot="19312515">
            <a:off x="1656193" y="2734757"/>
            <a:ext cx="1386819" cy="639121"/>
          </a:xfrm>
          <a:custGeom>
            <a:avLst/>
            <a:gdLst/>
            <a:ahLst/>
            <a:cxnLst/>
            <a:rect l="l" t="t" r="r" b="b"/>
            <a:pathLst>
              <a:path w="1333500" h="581660">
                <a:moveTo>
                  <a:pt x="55118" y="511047"/>
                </a:moveTo>
                <a:lnTo>
                  <a:pt x="0" y="575944"/>
                </a:lnTo>
                <a:lnTo>
                  <a:pt x="85089" y="581151"/>
                </a:lnTo>
                <a:lnTo>
                  <a:pt x="75968" y="559815"/>
                </a:lnTo>
                <a:lnTo>
                  <a:pt x="62102" y="559815"/>
                </a:lnTo>
                <a:lnTo>
                  <a:pt x="54737" y="542289"/>
                </a:lnTo>
                <a:lnTo>
                  <a:pt x="66355" y="537333"/>
                </a:lnTo>
                <a:lnTo>
                  <a:pt x="55118" y="511047"/>
                </a:lnTo>
                <a:close/>
              </a:path>
              <a:path w="1333500" h="581660">
                <a:moveTo>
                  <a:pt x="66355" y="537333"/>
                </a:moveTo>
                <a:lnTo>
                  <a:pt x="54737" y="542289"/>
                </a:lnTo>
                <a:lnTo>
                  <a:pt x="62102" y="559815"/>
                </a:lnTo>
                <a:lnTo>
                  <a:pt x="73829" y="554813"/>
                </a:lnTo>
                <a:lnTo>
                  <a:pt x="66355" y="537333"/>
                </a:lnTo>
                <a:close/>
              </a:path>
              <a:path w="1333500" h="581660">
                <a:moveTo>
                  <a:pt x="73829" y="554813"/>
                </a:moveTo>
                <a:lnTo>
                  <a:pt x="62102" y="559815"/>
                </a:lnTo>
                <a:lnTo>
                  <a:pt x="75968" y="559815"/>
                </a:lnTo>
                <a:lnTo>
                  <a:pt x="73829" y="554813"/>
                </a:lnTo>
                <a:close/>
              </a:path>
              <a:path w="1333500" h="581660">
                <a:moveTo>
                  <a:pt x="1325879" y="0"/>
                </a:moveTo>
                <a:lnTo>
                  <a:pt x="66355" y="537333"/>
                </a:lnTo>
                <a:lnTo>
                  <a:pt x="73829" y="554813"/>
                </a:lnTo>
                <a:lnTo>
                  <a:pt x="1333373" y="17525"/>
                </a:lnTo>
                <a:lnTo>
                  <a:pt x="132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17876" y="3875532"/>
            <a:ext cx="399288" cy="3977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65250" y="5102986"/>
            <a:ext cx="1840230" cy="315595"/>
          </a:xfrm>
          <a:custGeom>
            <a:avLst/>
            <a:gdLst/>
            <a:ahLst/>
            <a:cxnLst/>
            <a:rect l="l" t="t" r="r" b="b"/>
            <a:pathLst>
              <a:path w="1840230" h="315595">
                <a:moveTo>
                  <a:pt x="76728" y="28313"/>
                </a:moveTo>
                <a:lnTo>
                  <a:pt x="73874" y="47120"/>
                </a:lnTo>
                <a:lnTo>
                  <a:pt x="1837182" y="315594"/>
                </a:lnTo>
                <a:lnTo>
                  <a:pt x="1839976" y="296672"/>
                </a:lnTo>
                <a:lnTo>
                  <a:pt x="76728" y="28313"/>
                </a:lnTo>
                <a:close/>
              </a:path>
              <a:path w="1840230" h="315595">
                <a:moveTo>
                  <a:pt x="81025" y="0"/>
                </a:moveTo>
                <a:lnTo>
                  <a:pt x="0" y="26162"/>
                </a:lnTo>
                <a:lnTo>
                  <a:pt x="69596" y="75311"/>
                </a:lnTo>
                <a:lnTo>
                  <a:pt x="73874" y="47120"/>
                </a:lnTo>
                <a:lnTo>
                  <a:pt x="61340" y="45212"/>
                </a:lnTo>
                <a:lnTo>
                  <a:pt x="64262" y="26415"/>
                </a:lnTo>
                <a:lnTo>
                  <a:pt x="77016" y="26415"/>
                </a:lnTo>
                <a:lnTo>
                  <a:pt x="81025" y="0"/>
                </a:lnTo>
                <a:close/>
              </a:path>
              <a:path w="1840230" h="315595">
                <a:moveTo>
                  <a:pt x="64262" y="26415"/>
                </a:moveTo>
                <a:lnTo>
                  <a:pt x="61340" y="45212"/>
                </a:lnTo>
                <a:lnTo>
                  <a:pt x="73874" y="47120"/>
                </a:lnTo>
                <a:lnTo>
                  <a:pt x="76728" y="28313"/>
                </a:lnTo>
                <a:lnTo>
                  <a:pt x="64262" y="26415"/>
                </a:lnTo>
                <a:close/>
              </a:path>
              <a:path w="1840230" h="315595">
                <a:moveTo>
                  <a:pt x="77016" y="26415"/>
                </a:moveTo>
                <a:lnTo>
                  <a:pt x="64262" y="26415"/>
                </a:lnTo>
                <a:lnTo>
                  <a:pt x="76728" y="28313"/>
                </a:lnTo>
                <a:lnTo>
                  <a:pt x="77016" y="26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86626" y="5857897"/>
            <a:ext cx="2232025" cy="929005"/>
          </a:xfrm>
          <a:custGeom>
            <a:avLst/>
            <a:gdLst/>
            <a:ahLst/>
            <a:cxnLst/>
            <a:rect l="l" t="t" r="r" b="b"/>
            <a:pathLst>
              <a:path w="2232025" h="929004">
                <a:moveTo>
                  <a:pt x="0" y="928687"/>
                </a:moveTo>
                <a:lnTo>
                  <a:pt x="2232025" y="928687"/>
                </a:lnTo>
                <a:lnTo>
                  <a:pt x="2232025" y="0"/>
                </a:lnTo>
                <a:lnTo>
                  <a:pt x="0" y="0"/>
                </a:lnTo>
                <a:lnTo>
                  <a:pt x="0" y="928687"/>
                </a:lnTo>
                <a:close/>
              </a:path>
            </a:pathLst>
          </a:custGeom>
          <a:solidFill>
            <a:srgbClr val="FFFFFF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7508493" y="5950000"/>
            <a:ext cx="136652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Условные обозначения  </a:t>
            </a:r>
            <a:r>
              <a:rPr sz="120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реконструировано  ведется</a:t>
            </a:r>
            <a:r>
              <a:rPr sz="1200" spc="-75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реконструкция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508493" y="6498640"/>
            <a:ext cx="1124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начало </a:t>
            </a:r>
            <a:r>
              <a:rPr sz="120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с </a:t>
            </a:r>
            <a:r>
              <a:rPr sz="1200" spc="-4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2017</a:t>
            </a:r>
            <a:r>
              <a:rPr sz="1200" spc="-70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 Cond"/>
                <a:cs typeface="Franklin Gothic Medium Cond"/>
              </a:rPr>
              <a:t>года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866255" y="6424904"/>
            <a:ext cx="574040" cy="0"/>
          </a:xfrm>
          <a:custGeom>
            <a:avLst/>
            <a:gdLst/>
            <a:ahLst/>
            <a:cxnLst/>
            <a:rect l="l" t="t" r="r" b="b"/>
            <a:pathLst>
              <a:path w="574040">
                <a:moveTo>
                  <a:pt x="0" y="0"/>
                </a:moveTo>
                <a:lnTo>
                  <a:pt x="574040" y="0"/>
                </a:lnTo>
              </a:path>
            </a:pathLst>
          </a:custGeom>
          <a:ln w="635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57618" y="6243192"/>
            <a:ext cx="574675" cy="0"/>
          </a:xfrm>
          <a:custGeom>
            <a:avLst/>
            <a:gdLst/>
            <a:ahLst/>
            <a:cxnLst/>
            <a:rect l="l" t="t" r="r" b="b"/>
            <a:pathLst>
              <a:path w="574675">
                <a:moveTo>
                  <a:pt x="0" y="0"/>
                </a:moveTo>
                <a:lnTo>
                  <a:pt x="574166" y="0"/>
                </a:lnTo>
              </a:path>
            </a:pathLst>
          </a:custGeom>
          <a:ln w="635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66128" y="6594881"/>
            <a:ext cx="574040" cy="0"/>
          </a:xfrm>
          <a:custGeom>
            <a:avLst/>
            <a:gdLst/>
            <a:ahLst/>
            <a:cxnLst/>
            <a:rect l="l" t="t" r="r" b="b"/>
            <a:pathLst>
              <a:path w="574040">
                <a:moveTo>
                  <a:pt x="0" y="0"/>
                </a:moveTo>
                <a:lnTo>
                  <a:pt x="574040" y="0"/>
                </a:lnTo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17064" y="3252215"/>
            <a:ext cx="399288" cy="3977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32788" y="3198876"/>
            <a:ext cx="899160" cy="2865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99260" y="3151632"/>
            <a:ext cx="992124" cy="4267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85873" y="3214623"/>
            <a:ext cx="792480" cy="179705"/>
          </a:xfrm>
          <a:custGeom>
            <a:avLst/>
            <a:gdLst/>
            <a:ahLst/>
            <a:cxnLst/>
            <a:rect l="l" t="t" r="r" b="b"/>
            <a:pathLst>
              <a:path w="792480" h="179704">
                <a:moveTo>
                  <a:pt x="762126" y="0"/>
                </a:moveTo>
                <a:lnTo>
                  <a:pt x="29971" y="0"/>
                </a:lnTo>
                <a:lnTo>
                  <a:pt x="18323" y="2361"/>
                </a:lnTo>
                <a:lnTo>
                  <a:pt x="8794" y="8794"/>
                </a:lnTo>
                <a:lnTo>
                  <a:pt x="2361" y="18323"/>
                </a:lnTo>
                <a:lnTo>
                  <a:pt x="0" y="29972"/>
                </a:lnTo>
                <a:lnTo>
                  <a:pt x="0" y="149605"/>
                </a:lnTo>
                <a:lnTo>
                  <a:pt x="2361" y="161234"/>
                </a:lnTo>
                <a:lnTo>
                  <a:pt x="8794" y="170719"/>
                </a:lnTo>
                <a:lnTo>
                  <a:pt x="18323" y="177109"/>
                </a:lnTo>
                <a:lnTo>
                  <a:pt x="29971" y="179450"/>
                </a:lnTo>
                <a:lnTo>
                  <a:pt x="762126" y="179450"/>
                </a:lnTo>
                <a:lnTo>
                  <a:pt x="773775" y="177109"/>
                </a:lnTo>
                <a:lnTo>
                  <a:pt x="783304" y="170719"/>
                </a:lnTo>
                <a:lnTo>
                  <a:pt x="789737" y="161234"/>
                </a:lnTo>
                <a:lnTo>
                  <a:pt x="792099" y="149605"/>
                </a:lnTo>
                <a:lnTo>
                  <a:pt x="792099" y="29972"/>
                </a:lnTo>
                <a:lnTo>
                  <a:pt x="789737" y="18323"/>
                </a:lnTo>
                <a:lnTo>
                  <a:pt x="783304" y="8794"/>
                </a:lnTo>
                <a:lnTo>
                  <a:pt x="773775" y="2361"/>
                </a:lnTo>
                <a:lnTo>
                  <a:pt x="762126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832229" y="3208909"/>
            <a:ext cx="69913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К</a:t>
            </a:r>
            <a:r>
              <a:rPr sz="1200" spc="-5" dirty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андыагаш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203829" y="5013071"/>
            <a:ext cx="3672840" cy="625729"/>
          </a:xfrm>
          <a:custGeom>
            <a:avLst/>
            <a:gdLst/>
            <a:ahLst/>
            <a:cxnLst/>
            <a:rect l="l" t="t" r="r" b="b"/>
            <a:pathLst>
              <a:path w="3672840" h="1800225">
                <a:moveTo>
                  <a:pt x="3372357" y="0"/>
                </a:moveTo>
                <a:lnTo>
                  <a:pt x="299973" y="0"/>
                </a:lnTo>
                <a:lnTo>
                  <a:pt x="251331" y="3924"/>
                </a:lnTo>
                <a:lnTo>
                  <a:pt x="205183" y="15286"/>
                </a:lnTo>
                <a:lnTo>
                  <a:pt x="162146" y="33470"/>
                </a:lnTo>
                <a:lnTo>
                  <a:pt x="122840" y="57859"/>
                </a:lnTo>
                <a:lnTo>
                  <a:pt x="87884" y="87836"/>
                </a:lnTo>
                <a:lnTo>
                  <a:pt x="57895" y="122785"/>
                </a:lnTo>
                <a:lnTo>
                  <a:pt x="33494" y="162090"/>
                </a:lnTo>
                <a:lnTo>
                  <a:pt x="15298" y="205134"/>
                </a:lnTo>
                <a:lnTo>
                  <a:pt x="3927" y="251301"/>
                </a:lnTo>
                <a:lnTo>
                  <a:pt x="0" y="299973"/>
                </a:lnTo>
                <a:lnTo>
                  <a:pt x="0" y="1499984"/>
                </a:lnTo>
                <a:lnTo>
                  <a:pt x="3927" y="1548645"/>
                </a:lnTo>
                <a:lnTo>
                  <a:pt x="15298" y="1594806"/>
                </a:lnTo>
                <a:lnTo>
                  <a:pt x="33494" y="1637850"/>
                </a:lnTo>
                <a:lnTo>
                  <a:pt x="57895" y="1677159"/>
                </a:lnTo>
                <a:lnTo>
                  <a:pt x="87883" y="1712115"/>
                </a:lnTo>
                <a:lnTo>
                  <a:pt x="122840" y="1742100"/>
                </a:lnTo>
                <a:lnTo>
                  <a:pt x="162146" y="1766498"/>
                </a:lnTo>
                <a:lnTo>
                  <a:pt x="205183" y="1784689"/>
                </a:lnTo>
                <a:lnTo>
                  <a:pt x="251331" y="1796057"/>
                </a:lnTo>
                <a:lnTo>
                  <a:pt x="299973" y="1799983"/>
                </a:lnTo>
                <a:lnTo>
                  <a:pt x="3372357" y="1799983"/>
                </a:lnTo>
                <a:lnTo>
                  <a:pt x="3421034" y="1796057"/>
                </a:lnTo>
                <a:lnTo>
                  <a:pt x="3467210" y="1784689"/>
                </a:lnTo>
                <a:lnTo>
                  <a:pt x="3510268" y="1766498"/>
                </a:lnTo>
                <a:lnTo>
                  <a:pt x="3549591" y="1742100"/>
                </a:lnTo>
                <a:lnTo>
                  <a:pt x="3584559" y="1712115"/>
                </a:lnTo>
                <a:lnTo>
                  <a:pt x="3614555" y="1677159"/>
                </a:lnTo>
                <a:lnTo>
                  <a:pt x="3638961" y="1637850"/>
                </a:lnTo>
                <a:lnTo>
                  <a:pt x="3657159" y="1594806"/>
                </a:lnTo>
                <a:lnTo>
                  <a:pt x="3668531" y="1548645"/>
                </a:lnTo>
                <a:lnTo>
                  <a:pt x="3672459" y="1499984"/>
                </a:lnTo>
                <a:lnTo>
                  <a:pt x="3672459" y="299973"/>
                </a:lnTo>
                <a:lnTo>
                  <a:pt x="3668531" y="251301"/>
                </a:lnTo>
                <a:lnTo>
                  <a:pt x="3657159" y="205134"/>
                </a:lnTo>
                <a:lnTo>
                  <a:pt x="3638961" y="162090"/>
                </a:lnTo>
                <a:lnTo>
                  <a:pt x="3614555" y="122785"/>
                </a:lnTo>
                <a:lnTo>
                  <a:pt x="3584559" y="87836"/>
                </a:lnTo>
                <a:lnTo>
                  <a:pt x="3549591" y="57859"/>
                </a:lnTo>
                <a:lnTo>
                  <a:pt x="3510268" y="33470"/>
                </a:lnTo>
                <a:lnTo>
                  <a:pt x="3467210" y="15286"/>
                </a:lnTo>
                <a:lnTo>
                  <a:pt x="3421034" y="3924"/>
                </a:lnTo>
                <a:lnTo>
                  <a:pt x="3372357" y="0"/>
                </a:lnTo>
                <a:close/>
              </a:path>
            </a:pathLst>
          </a:custGeom>
          <a:solidFill>
            <a:srgbClr val="C5D9F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03829" y="5013072"/>
            <a:ext cx="3672840" cy="593852"/>
          </a:xfrm>
          <a:custGeom>
            <a:avLst/>
            <a:gdLst/>
            <a:ahLst/>
            <a:cxnLst/>
            <a:rect l="l" t="t" r="r" b="b"/>
            <a:pathLst>
              <a:path w="3672840" h="1800225">
                <a:moveTo>
                  <a:pt x="0" y="299973"/>
                </a:moveTo>
                <a:lnTo>
                  <a:pt x="3927" y="251301"/>
                </a:lnTo>
                <a:lnTo>
                  <a:pt x="15298" y="205134"/>
                </a:lnTo>
                <a:lnTo>
                  <a:pt x="33494" y="162090"/>
                </a:lnTo>
                <a:lnTo>
                  <a:pt x="57895" y="122785"/>
                </a:lnTo>
                <a:lnTo>
                  <a:pt x="87884" y="87836"/>
                </a:lnTo>
                <a:lnTo>
                  <a:pt x="122840" y="57859"/>
                </a:lnTo>
                <a:lnTo>
                  <a:pt x="162146" y="33470"/>
                </a:lnTo>
                <a:lnTo>
                  <a:pt x="205183" y="15286"/>
                </a:lnTo>
                <a:lnTo>
                  <a:pt x="251331" y="3924"/>
                </a:lnTo>
                <a:lnTo>
                  <a:pt x="299973" y="0"/>
                </a:lnTo>
                <a:lnTo>
                  <a:pt x="3372357" y="0"/>
                </a:lnTo>
                <a:lnTo>
                  <a:pt x="3421034" y="3924"/>
                </a:lnTo>
                <a:lnTo>
                  <a:pt x="3467210" y="15286"/>
                </a:lnTo>
                <a:lnTo>
                  <a:pt x="3510268" y="33470"/>
                </a:lnTo>
                <a:lnTo>
                  <a:pt x="3549591" y="57859"/>
                </a:lnTo>
                <a:lnTo>
                  <a:pt x="3584559" y="87836"/>
                </a:lnTo>
                <a:lnTo>
                  <a:pt x="3614555" y="122785"/>
                </a:lnTo>
                <a:lnTo>
                  <a:pt x="3638961" y="162090"/>
                </a:lnTo>
                <a:lnTo>
                  <a:pt x="3657159" y="205134"/>
                </a:lnTo>
                <a:lnTo>
                  <a:pt x="3668531" y="251301"/>
                </a:lnTo>
                <a:lnTo>
                  <a:pt x="3672459" y="299973"/>
                </a:lnTo>
                <a:lnTo>
                  <a:pt x="3672459" y="1499984"/>
                </a:lnTo>
                <a:lnTo>
                  <a:pt x="3668531" y="1548645"/>
                </a:lnTo>
                <a:lnTo>
                  <a:pt x="3657159" y="1594806"/>
                </a:lnTo>
                <a:lnTo>
                  <a:pt x="3638961" y="1637850"/>
                </a:lnTo>
                <a:lnTo>
                  <a:pt x="3614555" y="1677159"/>
                </a:lnTo>
                <a:lnTo>
                  <a:pt x="3584559" y="1712115"/>
                </a:lnTo>
                <a:lnTo>
                  <a:pt x="3549591" y="1742100"/>
                </a:lnTo>
                <a:lnTo>
                  <a:pt x="3510268" y="1766498"/>
                </a:lnTo>
                <a:lnTo>
                  <a:pt x="3467210" y="1784689"/>
                </a:lnTo>
                <a:lnTo>
                  <a:pt x="3421034" y="1796057"/>
                </a:lnTo>
                <a:lnTo>
                  <a:pt x="3372357" y="1799983"/>
                </a:lnTo>
                <a:lnTo>
                  <a:pt x="299973" y="1799983"/>
                </a:lnTo>
                <a:lnTo>
                  <a:pt x="251331" y="1796057"/>
                </a:lnTo>
                <a:lnTo>
                  <a:pt x="205183" y="1784689"/>
                </a:lnTo>
                <a:lnTo>
                  <a:pt x="162146" y="1766498"/>
                </a:lnTo>
                <a:lnTo>
                  <a:pt x="122840" y="1742100"/>
                </a:lnTo>
                <a:lnTo>
                  <a:pt x="87883" y="1712115"/>
                </a:lnTo>
                <a:lnTo>
                  <a:pt x="57895" y="1677159"/>
                </a:lnTo>
                <a:lnTo>
                  <a:pt x="33494" y="1637850"/>
                </a:lnTo>
                <a:lnTo>
                  <a:pt x="15298" y="1594806"/>
                </a:lnTo>
                <a:lnTo>
                  <a:pt x="3927" y="1548645"/>
                </a:lnTo>
                <a:lnTo>
                  <a:pt x="0" y="1499984"/>
                </a:lnTo>
                <a:lnTo>
                  <a:pt x="0" y="299973"/>
                </a:lnTo>
                <a:close/>
              </a:path>
            </a:pathLst>
          </a:custGeom>
          <a:ln w="6350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3315461" y="5059427"/>
            <a:ext cx="34696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86435" indent="871855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Impact"/>
                <a:cs typeface="Impact"/>
              </a:rPr>
              <a:t>Бейнеу-Актау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– </a:t>
            </a:r>
            <a:r>
              <a:rPr sz="1400" spc="-10" dirty="0">
                <a:solidFill>
                  <a:srgbClr val="001F5F"/>
                </a:solidFill>
                <a:latin typeface="Impact"/>
                <a:cs typeface="Impact"/>
              </a:rPr>
              <a:t>470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км  </a:t>
            </a:r>
            <a:r>
              <a:rPr sz="1400" dirty="0">
                <a:solidFill>
                  <a:srgbClr val="585858"/>
                </a:solidFill>
                <a:latin typeface="Impact"/>
                <a:cs typeface="Impact"/>
              </a:rPr>
              <a:t>Период реализации: </a:t>
            </a:r>
            <a:r>
              <a:rPr sz="1400" dirty="0">
                <a:solidFill>
                  <a:srgbClr val="001F5F"/>
                </a:solidFill>
                <a:latin typeface="Impact"/>
                <a:cs typeface="Impact"/>
              </a:rPr>
              <a:t>2011-2017</a:t>
            </a:r>
            <a:r>
              <a:rPr sz="1400" spc="-9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1400" dirty="0" err="1" smtClean="0">
                <a:solidFill>
                  <a:srgbClr val="001F5F"/>
                </a:solidFill>
                <a:latin typeface="Impact"/>
                <a:cs typeface="Impact"/>
              </a:rPr>
              <a:t>годы</a:t>
            </a:r>
            <a:endParaRPr sz="1400" dirty="0">
              <a:latin typeface="Impact"/>
              <a:cs typeface="Impact"/>
            </a:endParaRPr>
          </a:p>
        </p:txBody>
      </p:sp>
      <p:sp>
        <p:nvSpPr>
          <p:cNvPr id="104" name="object 37"/>
          <p:cNvSpPr txBox="1"/>
          <p:nvPr/>
        </p:nvSpPr>
        <p:spPr>
          <a:xfrm>
            <a:off x="5879466" y="2853690"/>
            <a:ext cx="52133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spc="-5" dirty="0" smtClean="0">
                <a:solidFill>
                  <a:srgbClr val="404040"/>
                </a:solidFill>
                <a:latin typeface="Franklin Gothic Medium Cond"/>
                <a:cs typeface="Franklin Gothic Medium Cond"/>
              </a:rPr>
              <a:t>АСТАНА</a:t>
            </a:r>
            <a:endParaRPr sz="1200" dirty="0">
              <a:latin typeface="Franklin Gothic Medium Cond"/>
              <a:cs typeface="Franklin Gothic Medium Cond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810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4703909" y="3868780"/>
            <a:ext cx="3972547" cy="296075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6" y="3868780"/>
            <a:ext cx="3960440" cy="2959076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903" y="575816"/>
            <a:ext cx="2997648" cy="322846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21" y="2473667"/>
            <a:ext cx="2990769" cy="1307209"/>
          </a:xfrm>
          <a:prstGeom prst="roundRect">
            <a:avLst>
              <a:gd name="adj" fmla="val 254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1" algn="just" defTabSz="585589" eaLnBrk="0" hangingPunct="0">
              <a:spcAft>
                <a:spcPts val="100"/>
              </a:spcAft>
              <a:buClr>
                <a:srgbClr val="800000"/>
              </a:buClr>
            </a:pPr>
            <a:endParaRPr lang="ru-RU" sz="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</a:pP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Сроки реализации: </a:t>
            </a:r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 – 2017гг.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40 302 м</a:t>
            </a:r>
            <a:r>
              <a:rPr lang="ru-RU" sz="8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Рабочие места: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строительстве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- 1 000 чел.</a:t>
            </a: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  <a:defRPr/>
            </a:pP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при эксплуатации - 400 чел.</a:t>
            </a: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  <a:defRPr/>
            </a:pP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Актуальность и своевременность реализации проекта обосновывается тем, что столичный аэропорт уже в прошлом году достиг своей максимальной мощности - </a:t>
            </a: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3 </a:t>
            </a: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пассажиров в год. </a:t>
            </a: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  <a:defRPr/>
            </a:pP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счет реализации проекта мы планируем увеличить пропускную способность аэропорта Астаны к 2017 году до 8 млн. пассажиров в год.</a:t>
            </a:r>
          </a:p>
          <a:p>
            <a:pPr marL="0" lvl="1" algn="just" defTabSz="585589" eaLnBrk="0" hangingPunct="0">
              <a:spcAft>
                <a:spcPts val="100"/>
              </a:spcAft>
              <a:buClr>
                <a:srgbClr val="800000"/>
              </a:buClr>
              <a:defRPr/>
            </a:pP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02020" y="575816"/>
            <a:ext cx="2997648" cy="322846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59590" y="575816"/>
            <a:ext cx="2958906" cy="322294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5" name="Picture 2" descr="C:\Users\Khamitov_NS\Desktop\Подготовка к совещ у ПРК\старое 2\DSC_04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5" r="24575" b="18153"/>
          <a:stretch/>
        </p:blipFill>
        <p:spPr bwMode="auto">
          <a:xfrm>
            <a:off x="830165" y="4074446"/>
            <a:ext cx="3143615" cy="14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C:\Users\Khamitov_NS\Desktop\Подготовка к совещ у ПРК\старое 2\1801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 b="8803"/>
          <a:stretch/>
        </p:blipFill>
        <p:spPr bwMode="auto">
          <a:xfrm>
            <a:off x="5181298" y="4105962"/>
            <a:ext cx="2991102" cy="13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" y="981554"/>
            <a:ext cx="2724625" cy="141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 descr="C:\Users\Atimov_Zh\Desktop\Подготовка к совещ у ПРК\сэз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" b="8257"/>
          <a:stretch/>
        </p:blipFill>
        <p:spPr bwMode="auto">
          <a:xfrm>
            <a:off x="3210908" y="976901"/>
            <a:ext cx="2779480" cy="141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6424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20751" r="2023" b="14309"/>
          <a:stretch/>
        </p:blipFill>
        <p:spPr bwMode="auto">
          <a:xfrm>
            <a:off x="6315741" y="981555"/>
            <a:ext cx="2648747" cy="141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70737" y="536782"/>
            <a:ext cx="2990768" cy="4167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аэропорта г. Астана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одзаголовок 2"/>
          <p:cNvSpPr txBox="1">
            <a:spLocks/>
          </p:cNvSpPr>
          <p:nvPr/>
        </p:nvSpPr>
        <p:spPr>
          <a:xfrm>
            <a:off x="3063808" y="564787"/>
            <a:ext cx="3057228" cy="4167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комплексное развитие </a:t>
            </a:r>
            <a:endParaRPr lang="ru-RU" sz="1200" b="1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СЭЗ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«Хоргос – Восточные ворота»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094114" y="2433706"/>
            <a:ext cx="3057231" cy="1401837"/>
          </a:xfrm>
          <a:prstGeom prst="roundRect">
            <a:avLst>
              <a:gd name="adj" fmla="val 254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</a:pP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Сроки </a:t>
            </a:r>
            <a:r>
              <a:rPr lang="ru-RU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реализации: </a:t>
            </a:r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 гг.</a:t>
            </a: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en-US" sz="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лощадь</a:t>
            </a:r>
            <a:r>
              <a:rPr lang="ru-RU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579,1 </a:t>
            </a:r>
            <a:r>
              <a:rPr lang="en-US" sz="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га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Рабочие места: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строительстве -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1000 чел.</a:t>
            </a: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  <a:defRPr/>
            </a:pP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при 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эксплуатации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000 чел.</a:t>
            </a: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  <a:defRPr/>
            </a:pP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Реализация проекта позволит Восточным воротам Казахстана  стать основным центром консолидации и дистрибуции грузопотоков на Евразийском континенте (между Китаем, Россией, Центральной Азией и Европой). Ожидаемые объемы грузоперевозок через территорию СЭЗ Хоргос  к 2020 году составят 4,4 млн. тонн в год</a:t>
            </a: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одзаголовок 2"/>
          <p:cNvSpPr txBox="1">
            <a:spLocks/>
          </p:cNvSpPr>
          <p:nvPr/>
        </p:nvSpPr>
        <p:spPr>
          <a:xfrm>
            <a:off x="395536" y="3811792"/>
            <a:ext cx="3960440" cy="3251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вторых путей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Шу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80214" y="5670773"/>
            <a:ext cx="3608898" cy="1080120"/>
          </a:xfrm>
          <a:prstGeom prst="roundRect">
            <a:avLst>
              <a:gd name="adj" fmla="val 254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1" algn="just" defTabSz="585589" eaLnBrk="0" hangingPunct="0">
              <a:spcAft>
                <a:spcPts val="100"/>
              </a:spcAft>
              <a:buClr>
                <a:srgbClr val="800000"/>
              </a:buClr>
            </a:pP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одзаголовок 2"/>
          <p:cNvSpPr txBox="1">
            <a:spLocks/>
          </p:cNvSpPr>
          <p:nvPr/>
        </p:nvSpPr>
        <p:spPr>
          <a:xfrm>
            <a:off x="4693024" y="3873046"/>
            <a:ext cx="3766201" cy="2639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 линии «Боржакты – Ерсай»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703909" y="5478884"/>
            <a:ext cx="3972547" cy="1376767"/>
          </a:xfrm>
          <a:prstGeom prst="roundRect">
            <a:avLst>
              <a:gd name="adj" fmla="val 254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Сроки </a:t>
            </a:r>
            <a:r>
              <a:rPr lang="ru-RU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реализации: </a:t>
            </a:r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 – 2016 гг.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Протяженность</a:t>
            </a:r>
            <a:r>
              <a:rPr lang="ru-RU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км.</a:t>
            </a: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Рабочие места: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строительстве - 204 </a:t>
            </a:r>
            <a:r>
              <a:rPr lang="ru-RU" sz="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чел.,при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эксплуатации - 30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чел.</a:t>
            </a:r>
          </a:p>
          <a:p>
            <a:pPr algn="just">
              <a:spcAft>
                <a:spcPts val="120"/>
              </a:spcAft>
            </a:pP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 способствует повышению экспортного потенциала в западном направлении через строящийся паромный комплекс порта </a:t>
            </a:r>
            <a:r>
              <a:rPr lang="ru-RU" sz="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Курык</a:t>
            </a: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Каспийском море, обслуживанию объектов береговой инфраструктуры вблизи порта, нефтепромысловой промышленности месторождения </a:t>
            </a:r>
            <a:r>
              <a:rPr lang="ru-RU" sz="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Кашаган</a:t>
            </a: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поддержанию морских операций и полноценного развития инфраструктурных объектов АО «НМСК «</a:t>
            </a:r>
            <a:r>
              <a:rPr lang="ru-RU" sz="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Казмортрансфлот</a:t>
            </a: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», ТОО «Тенгиз-Сервис», ТОО «</a:t>
            </a:r>
            <a:r>
              <a:rPr lang="ru-RU" sz="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Ерсай</a:t>
            </a: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Каспиан</a:t>
            </a: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Контрактор</a:t>
            </a: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и др. </a:t>
            </a:r>
          </a:p>
          <a:p>
            <a:pPr algn="just">
              <a:spcAft>
                <a:spcPts val="120"/>
              </a:spcAft>
            </a:pP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Объем перевозок по новой ж/д линии составит 5,8 млн. тонн в год</a:t>
            </a: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165473" y="548680"/>
            <a:ext cx="2904539" cy="4121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паромного комплекса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Курык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113011" y="2433706"/>
            <a:ext cx="3057231" cy="1365052"/>
          </a:xfrm>
          <a:prstGeom prst="roundRect">
            <a:avLst>
              <a:gd name="adj" fmla="val 254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1" algn="just" defTabSz="585589" eaLnBrk="0" hangingPunct="0">
              <a:spcAft>
                <a:spcPts val="100"/>
              </a:spcAft>
              <a:buClr>
                <a:srgbClr val="800000"/>
              </a:buClr>
            </a:pPr>
            <a:endParaRPr lang="ru-RU" sz="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</a:pP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Сроки </a:t>
            </a:r>
            <a:r>
              <a:rPr lang="ru-RU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реализации: </a:t>
            </a:r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гг.</a:t>
            </a:r>
            <a:r>
              <a:rPr lang="ru-RU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 га. </a:t>
            </a:r>
            <a:endParaRPr lang="ru-RU" sz="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Рабочие места: </a:t>
            </a:r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ри 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строительстве - 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500 чел.</a:t>
            </a: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  <a:defRPr/>
            </a:pP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эксплуатации -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238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чел.</a:t>
            </a:r>
            <a:r>
              <a:rPr lang="ru-RU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  <a:defRPr/>
            </a:pP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проекта направлена на повышение экспортного и транзитного потенциала Казахстана в </a:t>
            </a:r>
            <a:r>
              <a:rPr lang="ru-RU" sz="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Транскаспийском</a:t>
            </a: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направлении с выходом железнодорожного транспорта на Кавказ и далее в </a:t>
            </a: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Турцию. </a:t>
            </a: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целом позволит увеличить существующие мощности страны по перевалке паромных грузов в 3 раза. Годовой объем грузопотока через паромный комплекс составит 4,1 млн. тонн.</a:t>
            </a:r>
          </a:p>
          <a:p>
            <a:pPr marL="0" lvl="1" algn="just" defTabSz="585589" eaLnBrk="0" hangingPunct="0">
              <a:spcAft>
                <a:spcPts val="100"/>
              </a:spcAft>
              <a:buClr>
                <a:srgbClr val="800000"/>
              </a:buClr>
              <a:defRPr/>
            </a:pP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5536" y="5600784"/>
            <a:ext cx="3960440" cy="1252737"/>
          </a:xfrm>
          <a:prstGeom prst="roundRect">
            <a:avLst>
              <a:gd name="adj" fmla="val 254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1" algn="just" defTabSz="585589" eaLnBrk="0" hangingPunct="0">
              <a:spcAft>
                <a:spcPts val="100"/>
              </a:spcAft>
              <a:buClr>
                <a:srgbClr val="800000"/>
              </a:buClr>
            </a:pPr>
            <a:endParaRPr lang="ru-RU" sz="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</a:pP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Сроки </a:t>
            </a:r>
            <a:r>
              <a:rPr lang="ru-RU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реализации</a:t>
            </a: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 – 2016 гг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Протяженность</a:t>
            </a:r>
            <a:r>
              <a:rPr lang="ru-RU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111 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км.</a:t>
            </a:r>
          </a:p>
          <a:p>
            <a:pPr marL="0" lvl="1" algn="just" defTabSz="585589" eaLnBrk="0" hangingPunct="0">
              <a:spcAft>
                <a:spcPts val="120"/>
              </a:spcAft>
              <a:buClr>
                <a:srgbClr val="800000"/>
              </a:buClr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Рабочие места: 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ри строительстве  - 1 490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чел., при 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эксплуатации - 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66 </a:t>
            </a: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чел</a:t>
            </a:r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120"/>
              </a:spcAft>
            </a:pP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 направлен на ликвидацию «узких» мест в организации движения поездов, сокращения времени поездов и повышения эффективности перевозочного процесса на участке Алматы-1 – Шу.</a:t>
            </a:r>
          </a:p>
          <a:p>
            <a:pPr>
              <a:spcAft>
                <a:spcPts val="120"/>
              </a:spcAft>
            </a:pP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результате провозная способность увеличится более чем в 3 раза - с 17 пар грузовых поездов до 68 пар в сутки, а сокращение времени проследования грузовых поездов в 2 раза.</a:t>
            </a:r>
          </a:p>
          <a:p>
            <a:pPr marL="0" lvl="1" algn="just" defTabSz="585589" eaLnBrk="0" hangingPunct="0">
              <a:spcAft>
                <a:spcPts val="100"/>
              </a:spcAft>
              <a:buClr>
                <a:srgbClr val="800000"/>
              </a:buClr>
              <a:defRPr/>
            </a:pP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Изображение 4" descr="9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5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Заголовок 1"/>
          <p:cNvSpPr txBox="1">
            <a:spLocks/>
          </p:cNvSpPr>
          <p:nvPr/>
        </p:nvSpPr>
        <p:spPr>
          <a:xfrm>
            <a:off x="0" y="-18876"/>
            <a:ext cx="9126161" cy="5338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65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3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99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660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44500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Реализация проектов 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транспортно-логистической инфраструктуры в рамках программы «Нұрлы Жол»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630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1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1067</Words>
  <Application>Microsoft Office PowerPoint</Application>
  <PresentationFormat>Экран (4:3)</PresentationFormat>
  <Paragraphs>173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Предложения ЦАРЭС по упрощению транзитной системы</vt:lpstr>
      <vt:lpstr>Презентация PowerPoint</vt:lpstr>
      <vt:lpstr>Вопросы решенные в 2016 году для развития транзита в РК</vt:lpstr>
      <vt:lpstr>Текущее состояние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Послание Президента республики казахстан  н. назарбаева народу казахстана 31 января 2017 года</vt:lpstr>
      <vt:lpstr>Альтернативные механизмы гарантий при транзите</vt:lpstr>
      <vt:lpstr>Структура механизма поручительства</vt:lpstr>
      <vt:lpstr>Процедура Карнет АТА содержит пять основных элементов - базовых принципов, на которых базируется вся система: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«ЗАПАДНАЯ  ЕВРОПА – ЗАПАДНЫЙ  КИТАЙ»</dc:title>
  <dc:creator>User4</dc:creator>
  <cp:lastModifiedBy>1</cp:lastModifiedBy>
  <cp:revision>30</cp:revision>
  <dcterms:created xsi:type="dcterms:W3CDTF">2017-03-29T04:39:21Z</dcterms:created>
  <dcterms:modified xsi:type="dcterms:W3CDTF">2017-03-29T07:58:06Z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2017-03-29T00:00:00Z</vt:filetime>
  </property>
</Properties>
</file>